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29" r:id="rId3"/>
    <p:sldMasterId id="2147483760" r:id="rId4"/>
    <p:sldMasterId id="2147483766" r:id="rId5"/>
  </p:sldMasterIdLst>
  <p:notesMasterIdLst>
    <p:notesMasterId r:id="rId41"/>
  </p:notesMasterIdLst>
  <p:sldIdLst>
    <p:sldId id="283" r:id="rId6"/>
    <p:sldId id="350" r:id="rId7"/>
    <p:sldId id="351" r:id="rId8"/>
    <p:sldId id="288" r:id="rId9"/>
    <p:sldId id="332" r:id="rId10"/>
    <p:sldId id="344" r:id="rId11"/>
    <p:sldId id="302" r:id="rId12"/>
    <p:sldId id="303" r:id="rId13"/>
    <p:sldId id="312" r:id="rId14"/>
    <p:sldId id="313" r:id="rId15"/>
    <p:sldId id="338" r:id="rId16"/>
    <p:sldId id="314" r:id="rId17"/>
    <p:sldId id="315" r:id="rId18"/>
    <p:sldId id="339" r:id="rId19"/>
    <p:sldId id="322" r:id="rId20"/>
    <p:sldId id="323" r:id="rId21"/>
    <p:sldId id="305" r:id="rId22"/>
    <p:sldId id="316" r:id="rId23"/>
    <p:sldId id="317" r:id="rId24"/>
    <p:sldId id="319" r:id="rId25"/>
    <p:sldId id="320" r:id="rId26"/>
    <p:sldId id="321" r:id="rId27"/>
    <p:sldId id="340" r:id="rId28"/>
    <p:sldId id="304" r:id="rId29"/>
    <p:sldId id="345" r:id="rId30"/>
    <p:sldId id="346" r:id="rId31"/>
    <p:sldId id="347" r:id="rId32"/>
    <p:sldId id="348" r:id="rId33"/>
    <p:sldId id="349" r:id="rId34"/>
    <p:sldId id="306" r:id="rId35"/>
    <p:sldId id="307" r:id="rId36"/>
    <p:sldId id="352" r:id="rId37"/>
    <p:sldId id="330" r:id="rId38"/>
    <p:sldId id="308" r:id="rId39"/>
    <p:sldId id="33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94660"/>
  </p:normalViewPr>
  <p:slideViewPr>
    <p:cSldViewPr>
      <p:cViewPr varScale="1">
        <p:scale>
          <a:sx n="68" d="100"/>
          <a:sy n="68" d="100"/>
        </p:scale>
        <p:origin x="109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C2617-E3A4-486B-9AB2-4C145FFE2583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56D81-1856-4EF2-B1C6-3CB9105E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1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BC3C-B4E6-435B-BC55-9120042F87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8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85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545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12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02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8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2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17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03197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4522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6" y="1110373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1" y="149248"/>
            <a:ext cx="917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5808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0614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03464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5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39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8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77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65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5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9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46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5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16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8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14724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811897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32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05086"/>
      </p:ext>
    </p:extLst>
  </p:cSld>
  <p:clrMapOvr>
    <a:masterClrMapping/>
  </p:clrMapOvr>
  <p:transition spd="slow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6" y="1110373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1" y="149248"/>
            <a:ext cx="917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8984"/>
      </p:ext>
    </p:extLst>
  </p:cSld>
  <p:clrMapOvr>
    <a:masterClrMapping/>
  </p:clrMapOvr>
  <p:transition spd="slow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48988"/>
      </p:ext>
    </p:extLst>
  </p:cSld>
  <p:clrMapOvr>
    <a:masterClrMapping/>
  </p:clrMapOvr>
  <p:transition spd="slow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00126"/>
      </p:ext>
    </p:extLst>
  </p:cSld>
  <p:clrMapOvr>
    <a:masterClrMapping/>
  </p:clrMapOvr>
  <p:transition spd="slow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" y="901"/>
            <a:ext cx="9143998" cy="685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5119-E7F8-40C0-8B22-DDB20B7D8E9A}" type="datetimeFigureOut">
              <a:rPr lang="en-US" smtClean="0"/>
              <a:pPr/>
              <a:t>29/3/2022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B8DE-2DA3-4030-8D36-F2A11575B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08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458531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5268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6" y="1110373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1" y="149248"/>
            <a:ext cx="917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78192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34548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70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92166"/>
      </p:ext>
    </p:extLst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6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2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4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7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5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1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75" r:id="rId6"/>
    <p:sldLayoutId id="2147483776" r:id="rId7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hyperlink" Target="Cham_Pa.flv" TargetMode="Externa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7.xml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3" name="WordArt 20"/>
          <p:cNvSpPr>
            <a:spLocks noChangeArrowheads="1" noChangeShapeType="1" noTextEdit="1"/>
          </p:cNvSpPr>
          <p:nvPr/>
        </p:nvSpPr>
        <p:spPr bwMode="auto">
          <a:xfrm>
            <a:off x="631064" y="-25758"/>
            <a:ext cx="7674735" cy="854433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PHÒNG GIÁO DỤC VÀ ĐÀO TẠO HUYỆN HÓC MÔN</a:t>
            </a:r>
          </a:p>
          <a:p>
            <a:pPr algn="ctr"/>
            <a:r>
              <a:rPr lang="vi-VN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THCS NGUYỄN AN KHƯƠNG</a:t>
            </a:r>
            <a:endParaRPr lang="en-US" sz="20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98"/>
          <p:cNvSpPr>
            <a:spLocks noChangeArrowheads="1" noChangeShapeType="1" noTextEdit="1"/>
          </p:cNvSpPr>
          <p:nvPr/>
        </p:nvSpPr>
        <p:spPr bwMode="auto">
          <a:xfrm>
            <a:off x="38100" y="573006"/>
            <a:ext cx="8888569" cy="3270331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55535" y="5486400"/>
            <a:ext cx="5863065" cy="1077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GVTH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Loan</a:t>
            </a:r>
          </a:p>
        </p:txBody>
      </p:sp>
    </p:spTree>
    <p:extLst>
      <p:ext uri="{BB962C8B-B14F-4D97-AF65-F5344CB8AC3E}">
        <p14:creationId xmlns:p14="http://schemas.microsoft.com/office/powerpoint/2010/main" val="162607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04800" y="1219200"/>
            <a:ext cx="9144000" cy="5257800"/>
            <a:chOff x="480" y="1344"/>
            <a:chExt cx="4992" cy="2612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2592" cy="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344"/>
              <a:ext cx="1942" cy="2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2688" y="3696"/>
              <a:ext cx="278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Bia đá có ghi chữ Phạn và chữ Chăm cổ</a:t>
              </a: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90500" y="873557"/>
            <a:ext cx="609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IV</a:t>
            </a:r>
          </a:p>
          <a:p>
            <a:pPr eaLnBrk="1" hangingPunct="1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295399" y="125193"/>
            <a:ext cx="7490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94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685800"/>
            <a:ext cx="9433047" cy="6813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523" y="2057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Chữ viết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Sáng tạo ra chữ viết riêng trên cơ sở chữ Phạn (chữ Chăm cổ, thế kỉ IV</a:t>
            </a:r>
            <a:r>
              <a:rPr lang="nl-NL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38783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FF0000"/>
                </a:solidFill>
              </a:rPr>
              <a:t>III. Những thành tựu văn hoá tiêu biểu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39517"/>
            <a:ext cx="2590800" cy="4023397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0" y="1710788"/>
            <a:ext cx="2819400" cy="259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0" y="4316047"/>
            <a:ext cx="2819400" cy="2590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1760416"/>
            <a:ext cx="2819400" cy="25908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4316047"/>
            <a:ext cx="2819400" cy="25908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1381152"/>
            <a:ext cx="2114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nl-NL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Tôn giáo:</a:t>
            </a:r>
            <a:endParaRPr lang="en-US" sz="28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404426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14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8"/>
          <p:cNvGrpSpPr>
            <a:grpSpLocks/>
          </p:cNvGrpSpPr>
          <p:nvPr/>
        </p:nvGrpSpPr>
        <p:grpSpPr bwMode="auto">
          <a:xfrm>
            <a:off x="304800" y="3124200"/>
            <a:ext cx="7689850" cy="3276600"/>
            <a:chOff x="288" y="864"/>
            <a:chExt cx="5328" cy="2787"/>
          </a:xfrm>
        </p:grpSpPr>
        <p:pic>
          <p:nvPicPr>
            <p:cNvPr id="1536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00"/>
              <a:ext cx="1824" cy="1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66" name="Text Box 10"/>
            <p:cNvSpPr txBox="1">
              <a:spLocks noChangeArrowheads="1"/>
            </p:cNvSpPr>
            <p:nvPr/>
          </p:nvSpPr>
          <p:spPr bwMode="auto">
            <a:xfrm>
              <a:off x="4272" y="3120"/>
              <a:ext cx="129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/>
                <a:t>Tượng thần Siva (Thần bảo tồn)</a:t>
              </a:r>
            </a:p>
          </p:txBody>
        </p:sp>
        <p:pic>
          <p:nvPicPr>
            <p:cNvPr id="1536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864"/>
              <a:ext cx="1577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68" name="Text Box 12"/>
            <p:cNvSpPr txBox="1">
              <a:spLocks noChangeArrowheads="1"/>
            </p:cNvSpPr>
            <p:nvPr/>
          </p:nvSpPr>
          <p:spPr bwMode="auto">
            <a:xfrm>
              <a:off x="2400" y="3133"/>
              <a:ext cx="139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/>
                <a:t>Tượng Thần Visnu (Thần huỷ diệt)</a:t>
              </a:r>
            </a:p>
          </p:txBody>
        </p:sp>
        <p:sp>
          <p:nvSpPr>
            <p:cNvPr id="15369" name="Text Box 13"/>
            <p:cNvSpPr txBox="1">
              <a:spLocks noChangeArrowheads="1"/>
            </p:cNvSpPr>
            <p:nvPr/>
          </p:nvSpPr>
          <p:spPr bwMode="auto">
            <a:xfrm>
              <a:off x="432" y="3120"/>
              <a:ext cx="16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/>
                <a:t>Tượng Thần Ba La Môn (Đấng sáng tạo)</a:t>
              </a:r>
            </a:p>
          </p:txBody>
        </p:sp>
        <p:pic>
          <p:nvPicPr>
            <p:cNvPr id="15370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" y="864"/>
              <a:ext cx="1436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90600" y="507104"/>
            <a:ext cx="7918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076" y="1004585"/>
            <a:ext cx="2475707" cy="21196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0783" y="17152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i="1" dirty="0">
                <a:solidFill>
                  <a:srgbClr val="333333"/>
                </a:solidFill>
                <a:latin typeface="Roboto" panose="02000000000000000000" pitchFamily="2" charset="0"/>
              </a:rPr>
              <a:t>Nữ thần Po Inư Nưgar – Một trong những vị thần tín ngưỡng của Dân Tộc Chăm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685800"/>
            <a:ext cx="9433047" cy="6813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523" y="20574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Tôn giáo:</a:t>
            </a:r>
            <a:endParaRPr lang="en-US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nhập Bà La Môn và Phật giáo.</a:t>
            </a:r>
            <a:endParaRPr lang="en-US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38783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FF0000"/>
                </a:solidFill>
              </a:rPr>
              <a:t>III. Những thành tựu văn hoá tiêu biểu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1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39" y="213174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Nghệ thuật sân khấu:</a:t>
            </a:r>
            <a:endParaRPr lang="en-US" sz="28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15988"/>
            <a:ext cx="4343400" cy="5027612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6324600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LỄ HỘI KA-TÊ</a:t>
            </a:r>
          </a:p>
        </p:txBody>
      </p:sp>
      <p:pic>
        <p:nvPicPr>
          <p:cNvPr id="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941388"/>
            <a:ext cx="4787900" cy="5002212"/>
          </a:xfr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19405" y="6026460"/>
            <a:ext cx="5791200" cy="831540"/>
          </a:xfrm>
        </p:spPr>
        <p:txBody>
          <a:bodyPr>
            <a:normAutofit/>
          </a:bodyPr>
          <a:lstStyle/>
          <a:p>
            <a:r>
              <a:rPr lang="en-US" sz="2000" dirty="0" err="1"/>
              <a:t>Kèn</a:t>
            </a:r>
            <a:r>
              <a:rPr lang="en-US" sz="2000" dirty="0"/>
              <a:t>,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/>
              <a:t>cụ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thiếu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lễ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21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z="3200"/>
              <a:t>Trang phục của thanh niên nam, nữ trong lễ hội</a:t>
            </a:r>
            <a:br>
              <a:rPr lang="en-US" sz="3200"/>
            </a:br>
            <a:endParaRPr lang="en-US" sz="3200"/>
          </a:p>
        </p:txBody>
      </p:sp>
      <p:pic>
        <p:nvPicPr>
          <p:cNvPr id="256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447800"/>
            <a:ext cx="4191000" cy="4267200"/>
          </a:xfr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716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00" y="609600"/>
            <a:ext cx="9433047" cy="6813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3400" y="2209800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905000"/>
            <a:ext cx="3581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FF0000"/>
                </a:solidFill>
              </a:rPr>
              <a:t>III. Những thành tựu văn hoá tiêu biểu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941195"/>
            <a:ext cx="4115290" cy="362194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24400" y="2171072"/>
            <a:ext cx="4191000" cy="362194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19400" y="5986769"/>
            <a:ext cx="4442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Tục hỏa táng người chết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286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933788"/>
            <a:ext cx="7404100" cy="58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185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222"/>
            <a:ext cx="4724400" cy="511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5410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5486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ĂN TRẦU CAU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9222"/>
            <a:ext cx="4267200" cy="51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872810"/>
            <a:ext cx="8312728" cy="33181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UcPeriod"/>
            </a:pP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ĐƯỜNG</a:t>
            </a:r>
            <a:r>
              <a:rPr lang="vi-VN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UcPeriod"/>
            </a:pP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NGÔ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UcPeriod"/>
            </a:pP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LƯƠNG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UcPeriod"/>
            </a:pP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HÁN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 rot="10800000" flipV="1">
            <a:off x="457200" y="3429000"/>
            <a:ext cx="355600" cy="533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690" y="0"/>
            <a:ext cx="1449010" cy="1136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584200" y="152400"/>
            <a:ext cx="734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6764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-pa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9343" y="1883230"/>
            <a:ext cx="2059214" cy="2362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29400" y="4212771"/>
            <a:ext cx="2514600" cy="2408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0550" y="4212771"/>
            <a:ext cx="2228850" cy="240488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58556" y="1883230"/>
            <a:ext cx="1961244" cy="2362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143" y="1861458"/>
            <a:ext cx="1981200" cy="2354943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56971" y="4216400"/>
            <a:ext cx="2286000" cy="240488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3" y="4212771"/>
            <a:ext cx="2238828" cy="2404887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25458" y="1886858"/>
            <a:ext cx="3276599" cy="2329542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21336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25908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1131410"/>
            <a:ext cx="4265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nl-NL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Kiến trúc và điêu khắc:</a:t>
            </a:r>
            <a:endParaRPr lang="en-US" sz="28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329430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53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48006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4800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33400" y="268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Khu thánh địa Mỹ Sơn (Quảng Nam)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28600" y="6262688"/>
            <a:ext cx="441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Tháp Chăm (Phan Rang)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029200" y="5911850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Hình trang trí chạm nổi dưới chân tháp Chăm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76200"/>
            <a:ext cx="386556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AutoShape 8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077200" y="6477000"/>
            <a:ext cx="1066800" cy="3810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4572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UNIESCO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 di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fr-FR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089053"/>
            <a:ext cx="7467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5136041"/>
            <a:ext cx="762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83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685800"/>
            <a:ext cx="9433047" cy="6813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9222" y="1639907"/>
            <a:ext cx="365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 và điêu khắc:</a:t>
            </a: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Gắn với các công trình tôn giáo đặc sắc, trở thành di sản văn hoá tiêu biểu (Thánh địa Mỹ Sơn,...).</a:t>
            </a:r>
            <a:endParaRPr 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38783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FF0000"/>
                </a:solidFill>
              </a:rPr>
              <a:t>III. Những thành tựu văn hoá tiêu biểu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73712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4483468" y="2902673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3505200" y="1792766"/>
            <a:ext cx="308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"/>
            <a:ext cx="990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14480" y="3500438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6000" dirty="0" smtClean="0">
              <a:solidFill>
                <a:srgbClr val="FF0000"/>
              </a:solidFill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785794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2000240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2714620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86" y="3500438"/>
            <a:ext cx="43577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5786" y="4357694"/>
            <a:ext cx="3929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5786" y="3571876"/>
            <a:ext cx="500066" cy="5715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240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14480" y="3500438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6000" dirty="0" smtClean="0">
              <a:solidFill>
                <a:srgbClr val="FF0000"/>
              </a:solidFill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785794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Cham-pa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2000240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2714620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86" y="3500438"/>
            <a:ext cx="79296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5786" y="4357694"/>
            <a:ext cx="8072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5786" y="4357694"/>
            <a:ext cx="428628" cy="64294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6129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14480" y="3500438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6000" dirty="0" smtClean="0">
              <a:solidFill>
                <a:srgbClr val="FF0000"/>
              </a:solidFill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785794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1785926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2500306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86" y="3214686"/>
            <a:ext cx="79296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5786" y="4429132"/>
            <a:ext cx="80724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14348" y="3214686"/>
            <a:ext cx="571504" cy="64294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805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714480" y="3500438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6000" dirty="0" smtClean="0">
              <a:solidFill>
                <a:srgbClr val="FF0000"/>
              </a:solidFill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785794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200024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271462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86" y="3500438"/>
            <a:ext cx="7858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5786" y="4357694"/>
            <a:ext cx="7786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5786" y="2143116"/>
            <a:ext cx="500066" cy="35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90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46600" y="163513"/>
            <a:ext cx="4576763" cy="2652712"/>
            <a:chOff x="1152" y="816"/>
            <a:chExt cx="2928" cy="2112"/>
          </a:xfrm>
        </p:grpSpPr>
        <p:sp>
          <p:nvSpPr>
            <p:cNvPr id="41109" name="AutoShape 3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    T</a:t>
              </a:r>
              <a:r>
                <a:rPr lang="en-US" sz="2400" b="0">
                  <a:latin typeface="Arial" charset="0"/>
                </a:rPr>
                <a:t>ên khu di tích của</a:t>
              </a:r>
            </a:p>
            <a:p>
              <a:pPr algn="ctr"/>
              <a:r>
                <a:rPr lang="en-US" sz="2400" b="0">
                  <a:latin typeface="Arial" charset="0"/>
                </a:rPr>
                <a:t> người Chăm được công</a:t>
              </a:r>
            </a:p>
            <a:p>
              <a:pPr algn="ctr"/>
              <a:r>
                <a:rPr lang="en-US" sz="2400" b="0">
                  <a:latin typeface="Arial" charset="0"/>
                </a:rPr>
                <a:t> nhận là Di sản văn </a:t>
              </a:r>
            </a:p>
            <a:p>
              <a:pPr algn="ctr"/>
              <a:r>
                <a:rPr lang="en-US" sz="2400" b="0">
                  <a:latin typeface="Arial" charset="0"/>
                </a:rPr>
                <a:t>hóa thế giới?</a:t>
              </a:r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1110" name="Text Box 4"/>
            <p:cNvSpPr txBox="1">
              <a:spLocks noChangeArrowheads="1"/>
            </p:cNvSpPr>
            <p:nvPr/>
          </p:nvSpPr>
          <p:spPr bwMode="auto">
            <a:xfrm>
              <a:off x="1152" y="1328"/>
              <a:ext cx="38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</a:rPr>
                <a:t>8</a:t>
              </a:r>
            </a:p>
          </p:txBody>
        </p:sp>
      </p:grp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228600" y="226853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dirty="0"/>
              <a:t>1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228600" y="264953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2</a:t>
            </a:r>
          </a:p>
        </p:txBody>
      </p:sp>
      <p:sp>
        <p:nvSpPr>
          <p:cNvPr id="634887" name="Rectangle 7"/>
          <p:cNvSpPr>
            <a:spLocks noChangeArrowheads="1"/>
          </p:cNvSpPr>
          <p:nvPr/>
        </p:nvSpPr>
        <p:spPr bwMode="auto">
          <a:xfrm>
            <a:off x="228600" y="3454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4</a:t>
            </a:r>
          </a:p>
        </p:txBody>
      </p:sp>
      <p:sp>
        <p:nvSpPr>
          <p:cNvPr id="634888" name="Rectangle 8"/>
          <p:cNvSpPr>
            <a:spLocks noChangeArrowheads="1"/>
          </p:cNvSpPr>
          <p:nvPr/>
        </p:nvSpPr>
        <p:spPr bwMode="auto">
          <a:xfrm>
            <a:off x="228600" y="3073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3</a:t>
            </a:r>
          </a:p>
        </p:txBody>
      </p:sp>
      <p:sp>
        <p:nvSpPr>
          <p:cNvPr id="634889" name="Rectangle 9"/>
          <p:cNvSpPr>
            <a:spLocks noChangeArrowheads="1"/>
          </p:cNvSpPr>
          <p:nvPr/>
        </p:nvSpPr>
        <p:spPr bwMode="auto">
          <a:xfrm>
            <a:off x="228600" y="384968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5</a:t>
            </a:r>
          </a:p>
        </p:txBody>
      </p:sp>
      <p:sp>
        <p:nvSpPr>
          <p:cNvPr id="634890" name="Rectangle 10"/>
          <p:cNvSpPr>
            <a:spLocks noChangeArrowheads="1"/>
          </p:cNvSpPr>
          <p:nvPr/>
        </p:nvSpPr>
        <p:spPr bwMode="auto">
          <a:xfrm>
            <a:off x="228600" y="461168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7</a:t>
            </a:r>
          </a:p>
        </p:txBody>
      </p:sp>
      <p:sp>
        <p:nvSpPr>
          <p:cNvPr id="634891" name="Rectangle 11"/>
          <p:cNvSpPr>
            <a:spLocks noChangeArrowheads="1"/>
          </p:cNvSpPr>
          <p:nvPr/>
        </p:nvSpPr>
        <p:spPr bwMode="auto">
          <a:xfrm>
            <a:off x="228600" y="423068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6</a:t>
            </a:r>
          </a:p>
        </p:txBody>
      </p:sp>
      <p:sp>
        <p:nvSpPr>
          <p:cNvPr id="634892" name="Rectangle 12"/>
          <p:cNvSpPr>
            <a:spLocks noChangeArrowheads="1"/>
          </p:cNvSpPr>
          <p:nvPr/>
        </p:nvSpPr>
        <p:spPr bwMode="auto">
          <a:xfrm>
            <a:off x="228600" y="539273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9</a:t>
            </a:r>
          </a:p>
        </p:txBody>
      </p:sp>
      <p:sp>
        <p:nvSpPr>
          <p:cNvPr id="634893" name="Rectangle 13"/>
          <p:cNvSpPr>
            <a:spLocks noChangeArrowheads="1"/>
          </p:cNvSpPr>
          <p:nvPr/>
        </p:nvSpPr>
        <p:spPr bwMode="auto">
          <a:xfrm>
            <a:off x="228600" y="577373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10</a:t>
            </a:r>
          </a:p>
        </p:txBody>
      </p:sp>
      <p:sp>
        <p:nvSpPr>
          <p:cNvPr id="634894" name="Rectangle 14"/>
          <p:cNvSpPr>
            <a:spLocks noChangeArrowheads="1"/>
          </p:cNvSpPr>
          <p:nvPr/>
        </p:nvSpPr>
        <p:spPr bwMode="auto">
          <a:xfrm>
            <a:off x="228600" y="4992688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/>
              <a:t>8</a:t>
            </a:r>
          </a:p>
        </p:txBody>
      </p:sp>
      <p:sp>
        <p:nvSpPr>
          <p:cNvPr id="634895" name="AutoShape 15"/>
          <p:cNvSpPr>
            <a:spLocks noChangeArrowheads="1"/>
          </p:cNvSpPr>
          <p:nvPr/>
        </p:nvSpPr>
        <p:spPr bwMode="auto">
          <a:xfrm>
            <a:off x="990600" y="2286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896" name="AutoShape 16"/>
          <p:cNvSpPr>
            <a:spLocks noChangeArrowheads="1"/>
          </p:cNvSpPr>
          <p:nvPr/>
        </p:nvSpPr>
        <p:spPr bwMode="auto">
          <a:xfrm>
            <a:off x="990600" y="2667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897" name="AutoShape 17"/>
          <p:cNvSpPr>
            <a:spLocks noChangeArrowheads="1"/>
          </p:cNvSpPr>
          <p:nvPr/>
        </p:nvSpPr>
        <p:spPr bwMode="auto">
          <a:xfrm>
            <a:off x="993775" y="3048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898" name="AutoShape 18"/>
          <p:cNvSpPr>
            <a:spLocks noChangeArrowheads="1"/>
          </p:cNvSpPr>
          <p:nvPr/>
        </p:nvSpPr>
        <p:spPr bwMode="auto">
          <a:xfrm>
            <a:off x="990600" y="3429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899" name="AutoShape 19"/>
          <p:cNvSpPr>
            <a:spLocks noChangeArrowheads="1"/>
          </p:cNvSpPr>
          <p:nvPr/>
        </p:nvSpPr>
        <p:spPr bwMode="auto">
          <a:xfrm>
            <a:off x="990600" y="3810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900" name="AutoShape 20"/>
          <p:cNvSpPr>
            <a:spLocks noChangeArrowheads="1"/>
          </p:cNvSpPr>
          <p:nvPr/>
        </p:nvSpPr>
        <p:spPr bwMode="auto">
          <a:xfrm>
            <a:off x="990600" y="4191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901" name="AutoShape 21"/>
          <p:cNvSpPr>
            <a:spLocks noChangeArrowheads="1"/>
          </p:cNvSpPr>
          <p:nvPr/>
        </p:nvSpPr>
        <p:spPr bwMode="auto">
          <a:xfrm>
            <a:off x="990600" y="4572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902" name="AutoShape 22"/>
          <p:cNvSpPr>
            <a:spLocks noChangeArrowheads="1"/>
          </p:cNvSpPr>
          <p:nvPr/>
        </p:nvSpPr>
        <p:spPr bwMode="auto">
          <a:xfrm>
            <a:off x="990600" y="4953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903" name="AutoShape 23"/>
          <p:cNvSpPr>
            <a:spLocks noChangeArrowheads="1"/>
          </p:cNvSpPr>
          <p:nvPr/>
        </p:nvSpPr>
        <p:spPr bwMode="auto">
          <a:xfrm>
            <a:off x="990600" y="5334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904" name="AutoShape 24"/>
          <p:cNvSpPr>
            <a:spLocks noChangeArrowheads="1"/>
          </p:cNvSpPr>
          <p:nvPr/>
        </p:nvSpPr>
        <p:spPr bwMode="auto">
          <a:xfrm>
            <a:off x="990600" y="5791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34905" name="Rectangle 25"/>
          <p:cNvSpPr>
            <a:spLocks noChangeArrowheads="1"/>
          </p:cNvSpPr>
          <p:nvPr/>
        </p:nvSpPr>
        <p:spPr bwMode="auto">
          <a:xfrm>
            <a:off x="2667000" y="1447800"/>
            <a:ext cx="1524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/>
              <a:t>Chủ đề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724400" y="228600"/>
            <a:ext cx="4419600" cy="2667000"/>
            <a:chOff x="1152" y="816"/>
            <a:chExt cx="2928" cy="2112"/>
          </a:xfrm>
        </p:grpSpPr>
        <p:sp>
          <p:nvSpPr>
            <p:cNvPr id="41107" name="AutoShape 27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    Ng</a:t>
              </a:r>
              <a:r>
                <a:rPr lang="en-US" sz="2400" b="0">
                  <a:latin typeface="Arial" charset="0"/>
                </a:rPr>
                <a:t>ười Chăm là chủ nhân </a:t>
              </a:r>
            </a:p>
            <a:p>
              <a:pPr algn="ctr"/>
              <a:r>
                <a:rPr lang="en-US" sz="2400" b="0">
                  <a:latin typeface="Arial" charset="0"/>
                </a:rPr>
                <a:t>của nền văn hóa nào?</a:t>
              </a:r>
            </a:p>
          </p:txBody>
        </p:sp>
        <p:sp>
          <p:nvSpPr>
            <p:cNvPr id="41108" name="Text Box 28"/>
            <p:cNvSpPr txBox="1">
              <a:spLocks noChangeArrowheads="1"/>
            </p:cNvSpPr>
            <p:nvPr/>
          </p:nvSpPr>
          <p:spPr bwMode="auto">
            <a:xfrm>
              <a:off x="1152" y="1328"/>
              <a:ext cx="384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4648200" y="312738"/>
            <a:ext cx="4516438" cy="2443162"/>
            <a:chOff x="1152" y="816"/>
            <a:chExt cx="2928" cy="2112"/>
          </a:xfrm>
        </p:grpSpPr>
        <p:sp>
          <p:nvSpPr>
            <p:cNvPr id="41105" name="AutoShape 30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    Ai </a:t>
              </a:r>
              <a:r>
                <a:rPr lang="en-US" sz="2400" b="0">
                  <a:latin typeface="Arial" charset="0"/>
                </a:rPr>
                <a:t>đã lãnh đạo nhân dân </a:t>
              </a:r>
            </a:p>
            <a:p>
              <a:pPr algn="ctr"/>
              <a:r>
                <a:rPr lang="en-US" sz="2400" b="0">
                  <a:latin typeface="Arial" charset="0"/>
                </a:rPr>
                <a:t>Tượng Lâm đứng lên </a:t>
              </a:r>
            </a:p>
            <a:p>
              <a:pPr algn="ctr"/>
              <a:r>
                <a:rPr lang="en-US" sz="2400" b="0">
                  <a:latin typeface="Arial" charset="0"/>
                </a:rPr>
                <a:t>giành độc lập?</a:t>
              </a:r>
              <a:endParaRPr lang="en-US" sz="2400" b="0">
                <a:solidFill>
                  <a:srgbClr val="000000"/>
                </a:solidFill>
                <a:latin typeface="Arial" charset="0"/>
              </a:endParaRPr>
            </a:p>
            <a:p>
              <a:pPr algn="ctr"/>
              <a:endParaRPr lang="en-US" sz="24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06" name="Text Box 31"/>
            <p:cNvSpPr txBox="1">
              <a:spLocks noChangeArrowheads="1"/>
            </p:cNvSpPr>
            <p:nvPr/>
          </p:nvSpPr>
          <p:spPr bwMode="auto">
            <a:xfrm>
              <a:off x="1152" y="1328"/>
              <a:ext cx="386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2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4511675" y="180975"/>
            <a:ext cx="4632325" cy="2714625"/>
            <a:chOff x="1152" y="816"/>
            <a:chExt cx="2928" cy="2112"/>
          </a:xfrm>
        </p:grpSpPr>
        <p:sp>
          <p:nvSpPr>
            <p:cNvPr id="41103" name="AutoShape 33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    </a:t>
              </a:r>
            </a:p>
            <a:p>
              <a:pPr algn="ctr"/>
              <a:endParaRPr lang="en-US" sz="2400" b="0">
                <a:solidFill>
                  <a:srgbClr val="000000"/>
                </a:solidFill>
                <a:latin typeface="Arial" charset="0"/>
              </a:endParaRPr>
            </a:p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400" b="0">
                  <a:latin typeface="Arial" charset="0"/>
                </a:rPr>
                <a:t>ãnh thổ nước </a:t>
              </a:r>
            </a:p>
            <a:p>
              <a:pPr algn="ctr"/>
              <a:r>
                <a:rPr lang="en-US" sz="2400" b="0">
                  <a:latin typeface="Arial" charset="0"/>
                </a:rPr>
                <a:t>Cham-pa phía bắc </a:t>
              </a:r>
            </a:p>
            <a:p>
              <a:pPr algn="ctr"/>
              <a:r>
                <a:rPr lang="en-US" sz="2400" b="0">
                  <a:latin typeface="Arial" charset="0"/>
                </a:rPr>
                <a:t>kéo dài đến</a:t>
              </a:r>
            </a:p>
            <a:p>
              <a:pPr algn="ctr"/>
              <a:r>
                <a:rPr lang="en-US" sz="2400" b="0">
                  <a:latin typeface="Arial" charset="0"/>
                </a:rPr>
                <a:t> đâu?</a:t>
              </a:r>
              <a:endParaRPr lang="en-US" sz="2400" b="0">
                <a:solidFill>
                  <a:srgbClr val="000000"/>
                </a:solidFill>
                <a:latin typeface="Arial" charset="0"/>
              </a:endParaRPr>
            </a:p>
            <a:p>
              <a:pPr algn="ctr"/>
              <a:endParaRPr lang="en-US" sz="2400" b="0">
                <a:solidFill>
                  <a:srgbClr val="000000"/>
                </a:solidFill>
                <a:latin typeface="Arial" charset="0"/>
              </a:endParaRPr>
            </a:p>
            <a:p>
              <a:pPr algn="ctr"/>
              <a:endParaRPr lang="en-US" sz="24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04" name="Text Box 34"/>
            <p:cNvSpPr txBox="1">
              <a:spLocks noChangeArrowheads="1"/>
            </p:cNvSpPr>
            <p:nvPr/>
          </p:nvSpPr>
          <p:spPr bwMode="auto">
            <a:xfrm>
              <a:off x="1152" y="1329"/>
              <a:ext cx="385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3</a:t>
              </a: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4618038" y="171450"/>
            <a:ext cx="4495800" cy="2671763"/>
            <a:chOff x="1152" y="816"/>
            <a:chExt cx="2928" cy="2112"/>
          </a:xfrm>
        </p:grpSpPr>
        <p:sp>
          <p:nvSpPr>
            <p:cNvPr id="41101" name="AutoShape 36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    </a:t>
              </a:r>
              <a:r>
                <a:rPr lang="en-US" sz="2400" b="0">
                  <a:latin typeface="Arial" charset="0"/>
                </a:rPr>
                <a:t>Nhân dân Chăm thường</a:t>
              </a:r>
            </a:p>
            <a:p>
              <a:pPr algn="ctr"/>
              <a:r>
                <a:rPr lang="en-US" sz="2400" b="0">
                  <a:latin typeface="Arial" charset="0"/>
                </a:rPr>
                <a:t> trao đổi buôn bán  </a:t>
              </a:r>
            </a:p>
            <a:p>
              <a:pPr algn="ctr"/>
              <a:r>
                <a:rPr lang="en-US" sz="2400" b="0">
                  <a:latin typeface="Arial" charset="0"/>
                </a:rPr>
                <a:t>với nhân dân ở quận nào? </a:t>
              </a:r>
            </a:p>
          </p:txBody>
        </p:sp>
        <p:sp>
          <p:nvSpPr>
            <p:cNvPr id="41102" name="Text Box 37"/>
            <p:cNvSpPr txBox="1">
              <a:spLocks noChangeArrowheads="1"/>
            </p:cNvSpPr>
            <p:nvPr/>
          </p:nvSpPr>
          <p:spPr bwMode="auto">
            <a:xfrm>
              <a:off x="1152" y="1328"/>
              <a:ext cx="384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4</a:t>
              </a: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4581525" y="157163"/>
            <a:ext cx="4546600" cy="2695575"/>
            <a:chOff x="1152" y="816"/>
            <a:chExt cx="2928" cy="2112"/>
          </a:xfrm>
        </p:grpSpPr>
        <p:sp>
          <p:nvSpPr>
            <p:cNvPr id="41099" name="AutoShape 39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400" b="0">
                  <a:latin typeface="Arial" charset="0"/>
                </a:rPr>
                <a:t>Đây là một nghề mà </a:t>
              </a:r>
            </a:p>
            <a:p>
              <a:pPr algn="ctr" eaLnBrk="1" hangingPunct="1"/>
              <a:r>
                <a:rPr lang="en-US" sz="2400" b="0">
                  <a:latin typeface="Arial" charset="0"/>
                </a:rPr>
                <a:t>cư dân sống ven biển, </a:t>
              </a:r>
            </a:p>
            <a:p>
              <a:pPr algn="ctr" eaLnBrk="1" hangingPunct="1"/>
              <a:r>
                <a:rPr lang="en-US" sz="2400" b="0">
                  <a:latin typeface="Arial" charset="0"/>
                </a:rPr>
                <a:t>ven sông thường làm?</a:t>
              </a:r>
            </a:p>
          </p:txBody>
        </p:sp>
        <p:sp>
          <p:nvSpPr>
            <p:cNvPr id="41100" name="Text Box 40"/>
            <p:cNvSpPr txBox="1">
              <a:spLocks noChangeArrowheads="1"/>
            </p:cNvSpPr>
            <p:nvPr/>
          </p:nvSpPr>
          <p:spPr bwMode="auto">
            <a:xfrm>
              <a:off x="1152" y="1328"/>
              <a:ext cx="38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5</a:t>
              </a: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4576763" y="193675"/>
            <a:ext cx="4565650" cy="2655888"/>
            <a:chOff x="1152" y="816"/>
            <a:chExt cx="2928" cy="2112"/>
          </a:xfrm>
        </p:grpSpPr>
        <p:sp>
          <p:nvSpPr>
            <p:cNvPr id="41097" name="AutoShape 42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Kinh </a:t>
              </a:r>
              <a:r>
                <a:rPr lang="en-US" sz="2400" b="0">
                  <a:latin typeface="Arial" charset="0"/>
                </a:rPr>
                <a:t>đô của nước</a:t>
              </a:r>
            </a:p>
            <a:p>
              <a:pPr algn="ctr" eaLnBrk="1" hangingPunct="1"/>
              <a:r>
                <a:rPr lang="en-US" sz="2400" b="0">
                  <a:latin typeface="Arial" charset="0"/>
                </a:rPr>
                <a:t> Cham-pa từ thế</a:t>
              </a:r>
            </a:p>
            <a:p>
              <a:pPr algn="ctr" eaLnBrk="1" hangingPunct="1"/>
              <a:r>
                <a:rPr lang="en-US" sz="2400" b="0">
                  <a:latin typeface="Arial" charset="0"/>
                </a:rPr>
                <a:t> kỷ II đến thế kỷ X? </a:t>
              </a:r>
            </a:p>
          </p:txBody>
        </p:sp>
        <p:sp>
          <p:nvSpPr>
            <p:cNvPr id="41098" name="Text Box 43"/>
            <p:cNvSpPr txBox="1">
              <a:spLocks noChangeArrowheads="1"/>
            </p:cNvSpPr>
            <p:nvPr/>
          </p:nvSpPr>
          <p:spPr bwMode="auto">
            <a:xfrm>
              <a:off x="1152" y="132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6</a:t>
              </a:r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4556125" y="173038"/>
            <a:ext cx="4583113" cy="2722562"/>
            <a:chOff x="1152" y="816"/>
            <a:chExt cx="2928" cy="2112"/>
          </a:xfrm>
        </p:grpSpPr>
        <p:sp>
          <p:nvSpPr>
            <p:cNvPr id="41095" name="AutoShape 45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  T</a:t>
              </a:r>
              <a:r>
                <a:rPr lang="en-US" sz="2400" b="0">
                  <a:latin typeface="Arial" charset="0"/>
                </a:rPr>
                <a:t>ôn giáo mà đại bộ </a:t>
              </a:r>
            </a:p>
            <a:p>
              <a:pPr algn="ctr"/>
              <a:r>
                <a:rPr lang="en-US" sz="2400" b="0">
                  <a:latin typeface="Arial" charset="0"/>
                </a:rPr>
                <a:t>phận nhân dân </a:t>
              </a:r>
            </a:p>
            <a:p>
              <a:pPr algn="ctr"/>
              <a:r>
                <a:rPr lang="en-US" sz="2400" b="0">
                  <a:latin typeface="Arial" charset="0"/>
                </a:rPr>
                <a:t>Chăm theo?</a:t>
              </a:r>
            </a:p>
          </p:txBody>
        </p:sp>
        <p:sp>
          <p:nvSpPr>
            <p:cNvPr id="41096" name="Text Box 46"/>
            <p:cNvSpPr txBox="1">
              <a:spLocks noChangeArrowheads="1"/>
            </p:cNvSpPr>
            <p:nvPr/>
          </p:nvSpPr>
          <p:spPr bwMode="auto">
            <a:xfrm>
              <a:off x="1152" y="1330"/>
              <a:ext cx="384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7</a:t>
              </a:r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4541838" y="173038"/>
            <a:ext cx="4592637" cy="2579687"/>
            <a:chOff x="1152" y="816"/>
            <a:chExt cx="2928" cy="2112"/>
          </a:xfrm>
        </p:grpSpPr>
        <p:sp>
          <p:nvSpPr>
            <p:cNvPr id="41093" name="AutoShape 48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</a:rPr>
                <a:t>T</a:t>
              </a:r>
              <a:r>
                <a:rPr lang="en-US" sz="2400" b="0">
                  <a:latin typeface="Arial" charset="0"/>
                </a:rPr>
                <a:t>ên nước đầu tiên </a:t>
              </a:r>
            </a:p>
            <a:p>
              <a:pPr algn="ctr"/>
              <a:r>
                <a:rPr lang="en-US" sz="2400" b="0">
                  <a:latin typeface="Arial" charset="0"/>
                </a:rPr>
                <a:t>của người Chăm?</a:t>
              </a:r>
            </a:p>
          </p:txBody>
        </p:sp>
        <p:sp>
          <p:nvSpPr>
            <p:cNvPr id="41094" name="Text Box 49"/>
            <p:cNvSpPr txBox="1">
              <a:spLocks noChangeArrowheads="1"/>
            </p:cNvSpPr>
            <p:nvPr/>
          </p:nvSpPr>
          <p:spPr bwMode="auto">
            <a:xfrm>
              <a:off x="1152" y="1328"/>
              <a:ext cx="385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Tahoma" pitchFamily="34" charset="0"/>
                </a:rPr>
                <a:t>9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486275" y="192088"/>
            <a:ext cx="4694238" cy="2687637"/>
            <a:chOff x="1152" y="816"/>
            <a:chExt cx="2928" cy="2112"/>
          </a:xfrm>
        </p:grpSpPr>
        <p:sp>
          <p:nvSpPr>
            <p:cNvPr id="41091" name="AutoShape 51"/>
            <p:cNvSpPr>
              <a:spLocks noChangeArrowheads="1"/>
            </p:cNvSpPr>
            <p:nvPr/>
          </p:nvSpPr>
          <p:spPr bwMode="auto">
            <a:xfrm>
              <a:off x="1584" y="816"/>
              <a:ext cx="2496" cy="2112"/>
            </a:xfrm>
            <a:prstGeom prst="cloudCallout">
              <a:avLst>
                <a:gd name="adj1" fmla="val -87699"/>
                <a:gd name="adj2" fmla="val -26560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000000"/>
                  </a:solidFill>
                  <a:latin typeface="Arial" charset="0"/>
                </a:rPr>
                <a:t>     Ngu</a:t>
              </a:r>
              <a:r>
                <a:rPr lang="en-US" sz="2400" b="0">
                  <a:latin typeface="Arial" charset="0"/>
                </a:rPr>
                <a:t>ồn sống chủ yếu </a:t>
              </a:r>
            </a:p>
            <a:p>
              <a:pPr algn="ctr"/>
              <a:r>
                <a:rPr lang="en-US" sz="2400" b="0">
                  <a:latin typeface="Arial" charset="0"/>
                </a:rPr>
                <a:t>của người Chăm </a:t>
              </a:r>
            </a:p>
            <a:p>
              <a:pPr algn="ctr"/>
              <a:r>
                <a:rPr lang="en-US" sz="2400" b="0">
                  <a:latin typeface="Arial" charset="0"/>
                </a:rPr>
                <a:t>dựa vào nghề gì?</a:t>
              </a:r>
            </a:p>
          </p:txBody>
        </p:sp>
        <p:sp>
          <p:nvSpPr>
            <p:cNvPr id="41092" name="Text Box 52"/>
            <p:cNvSpPr txBox="1">
              <a:spLocks noChangeArrowheads="1"/>
            </p:cNvSpPr>
            <p:nvPr/>
          </p:nvSpPr>
          <p:spPr bwMode="auto">
            <a:xfrm>
              <a:off x="1152" y="1329"/>
              <a:ext cx="384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0">
                  <a:solidFill>
                    <a:srgbClr val="FF0000"/>
                  </a:solidFill>
                  <a:latin typeface="Arial" charset="0"/>
                </a:rPr>
                <a:t>10</a:t>
              </a:r>
            </a:p>
          </p:txBody>
        </p:sp>
      </p:grp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1371600" y="2209800"/>
            <a:ext cx="5715000" cy="3884613"/>
            <a:chOff x="864" y="1392"/>
            <a:chExt cx="3600" cy="2447"/>
          </a:xfrm>
        </p:grpSpPr>
        <p:sp>
          <p:nvSpPr>
            <p:cNvPr id="41013" name="Rectangle 54"/>
            <p:cNvSpPr>
              <a:spLocks noChangeArrowheads="1"/>
            </p:cNvSpPr>
            <p:nvPr/>
          </p:nvSpPr>
          <p:spPr bwMode="auto">
            <a:xfrm>
              <a:off x="1917" y="2867"/>
              <a:ext cx="1744" cy="229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2656" y="3098"/>
              <a:ext cx="1289" cy="255"/>
              <a:chOff x="2208" y="3072"/>
              <a:chExt cx="1289" cy="255"/>
            </a:xfrm>
          </p:grpSpPr>
          <p:sp>
            <p:nvSpPr>
              <p:cNvPr id="41086" name="Rectangle 56"/>
              <p:cNvSpPr>
                <a:spLocks noChangeArrowheads="1"/>
              </p:cNvSpPr>
              <p:nvPr/>
            </p:nvSpPr>
            <p:spPr bwMode="auto">
              <a:xfrm>
                <a:off x="2208" y="3072"/>
                <a:ext cx="1289" cy="255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87" name="Line 57"/>
              <p:cNvSpPr>
                <a:spLocks noChangeShapeType="1"/>
              </p:cNvSpPr>
              <p:nvPr/>
            </p:nvSpPr>
            <p:spPr bwMode="auto">
              <a:xfrm>
                <a:off x="2454" y="3081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8" name="Line 58"/>
              <p:cNvSpPr>
                <a:spLocks noChangeShapeType="1"/>
              </p:cNvSpPr>
              <p:nvPr/>
            </p:nvSpPr>
            <p:spPr bwMode="auto">
              <a:xfrm>
                <a:off x="2706" y="3085"/>
                <a:ext cx="1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9" name="Line 59"/>
              <p:cNvSpPr>
                <a:spLocks noChangeShapeType="1"/>
              </p:cNvSpPr>
              <p:nvPr/>
            </p:nvSpPr>
            <p:spPr bwMode="auto">
              <a:xfrm>
                <a:off x="2954" y="3085"/>
                <a:ext cx="1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0" name="Line 60"/>
              <p:cNvSpPr>
                <a:spLocks noChangeShapeType="1"/>
              </p:cNvSpPr>
              <p:nvPr/>
            </p:nvSpPr>
            <p:spPr bwMode="auto">
              <a:xfrm>
                <a:off x="3206" y="3081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61"/>
            <p:cNvGrpSpPr>
              <a:grpSpLocks/>
            </p:cNvGrpSpPr>
            <p:nvPr/>
          </p:nvGrpSpPr>
          <p:grpSpPr bwMode="auto">
            <a:xfrm>
              <a:off x="864" y="3578"/>
              <a:ext cx="3065" cy="261"/>
              <a:chOff x="663" y="3539"/>
              <a:chExt cx="3065" cy="261"/>
            </a:xfrm>
          </p:grpSpPr>
          <p:grpSp>
            <p:nvGrpSpPr>
              <p:cNvPr id="15" name="Group 62"/>
              <p:cNvGrpSpPr>
                <a:grpSpLocks/>
              </p:cNvGrpSpPr>
              <p:nvPr/>
            </p:nvGrpSpPr>
            <p:grpSpPr bwMode="auto">
              <a:xfrm>
                <a:off x="2439" y="3539"/>
                <a:ext cx="1289" cy="255"/>
                <a:chOff x="2208" y="3072"/>
                <a:chExt cx="1289" cy="255"/>
              </a:xfrm>
            </p:grpSpPr>
            <p:sp>
              <p:nvSpPr>
                <p:cNvPr id="41081" name="Rectangle 63"/>
                <p:cNvSpPr>
                  <a:spLocks noChangeArrowheads="1"/>
                </p:cNvSpPr>
                <p:nvPr/>
              </p:nvSpPr>
              <p:spPr bwMode="auto">
                <a:xfrm>
                  <a:off x="2208" y="3072"/>
                  <a:ext cx="1289" cy="255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  <p:sp>
              <p:nvSpPr>
                <p:cNvPr id="41082" name="Line 64"/>
                <p:cNvSpPr>
                  <a:spLocks noChangeShapeType="1"/>
                </p:cNvSpPr>
                <p:nvPr/>
              </p:nvSpPr>
              <p:spPr bwMode="auto">
                <a:xfrm>
                  <a:off x="2454" y="3081"/>
                  <a:ext cx="1" cy="2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83" name="Line 65"/>
                <p:cNvSpPr>
                  <a:spLocks noChangeShapeType="1"/>
                </p:cNvSpPr>
                <p:nvPr/>
              </p:nvSpPr>
              <p:spPr bwMode="auto">
                <a:xfrm>
                  <a:off x="2706" y="3085"/>
                  <a:ext cx="1" cy="2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84" name="Line 66"/>
                <p:cNvSpPr>
                  <a:spLocks noChangeShapeType="1"/>
                </p:cNvSpPr>
                <p:nvPr/>
              </p:nvSpPr>
              <p:spPr bwMode="auto">
                <a:xfrm>
                  <a:off x="2954" y="3085"/>
                  <a:ext cx="1" cy="239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85" name="Line 67"/>
                <p:cNvSpPr>
                  <a:spLocks noChangeShapeType="1"/>
                </p:cNvSpPr>
                <p:nvPr/>
              </p:nvSpPr>
              <p:spPr bwMode="auto">
                <a:xfrm>
                  <a:off x="3206" y="3081"/>
                  <a:ext cx="1" cy="238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074" name="Rectangle 68"/>
              <p:cNvSpPr>
                <a:spLocks noChangeArrowheads="1"/>
              </p:cNvSpPr>
              <p:nvPr/>
            </p:nvSpPr>
            <p:spPr bwMode="auto">
              <a:xfrm>
                <a:off x="663" y="3548"/>
                <a:ext cx="1797" cy="25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75" name="Line 69"/>
              <p:cNvSpPr>
                <a:spLocks noChangeShapeType="1"/>
              </p:cNvSpPr>
              <p:nvPr/>
            </p:nvSpPr>
            <p:spPr bwMode="auto">
              <a:xfrm>
                <a:off x="915" y="3561"/>
                <a:ext cx="1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70"/>
              <p:cNvSpPr>
                <a:spLocks noChangeShapeType="1"/>
              </p:cNvSpPr>
              <p:nvPr/>
            </p:nvSpPr>
            <p:spPr bwMode="auto">
              <a:xfrm>
                <a:off x="1176" y="3561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71"/>
              <p:cNvSpPr>
                <a:spLocks noChangeShapeType="1"/>
              </p:cNvSpPr>
              <p:nvPr/>
            </p:nvSpPr>
            <p:spPr bwMode="auto">
              <a:xfrm>
                <a:off x="1429" y="3561"/>
                <a:ext cx="0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8" name="Line 72"/>
              <p:cNvSpPr>
                <a:spLocks noChangeShapeType="1"/>
              </p:cNvSpPr>
              <p:nvPr/>
            </p:nvSpPr>
            <p:spPr bwMode="auto">
              <a:xfrm>
                <a:off x="1681" y="3552"/>
                <a:ext cx="1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9" name="Line 73"/>
              <p:cNvSpPr>
                <a:spLocks noChangeShapeType="1"/>
              </p:cNvSpPr>
              <p:nvPr/>
            </p:nvSpPr>
            <p:spPr bwMode="auto">
              <a:xfrm>
                <a:off x="1946" y="3552"/>
                <a:ext cx="1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0" name="Line 74"/>
              <p:cNvSpPr>
                <a:spLocks noChangeShapeType="1"/>
              </p:cNvSpPr>
              <p:nvPr/>
            </p:nvSpPr>
            <p:spPr bwMode="auto">
              <a:xfrm>
                <a:off x="2199" y="3561"/>
                <a:ext cx="0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75"/>
            <p:cNvGrpSpPr>
              <a:grpSpLocks/>
            </p:cNvGrpSpPr>
            <p:nvPr/>
          </p:nvGrpSpPr>
          <p:grpSpPr bwMode="auto">
            <a:xfrm>
              <a:off x="1631" y="3339"/>
              <a:ext cx="1283" cy="248"/>
              <a:chOff x="4590" y="2825"/>
              <a:chExt cx="2211" cy="430"/>
            </a:xfrm>
          </p:grpSpPr>
          <p:sp>
            <p:nvSpPr>
              <p:cNvPr id="41068" name="Rectangle 76"/>
              <p:cNvSpPr>
                <a:spLocks noChangeArrowheads="1"/>
              </p:cNvSpPr>
              <p:nvPr/>
            </p:nvSpPr>
            <p:spPr bwMode="auto">
              <a:xfrm>
                <a:off x="4590" y="2835"/>
                <a:ext cx="2211" cy="4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69" name="Line 77"/>
              <p:cNvSpPr>
                <a:spLocks noChangeShapeType="1"/>
              </p:cNvSpPr>
              <p:nvPr/>
            </p:nvSpPr>
            <p:spPr bwMode="auto">
              <a:xfrm>
                <a:off x="5040" y="2841"/>
                <a:ext cx="1" cy="41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8"/>
              <p:cNvSpPr>
                <a:spLocks noChangeShapeType="1"/>
              </p:cNvSpPr>
              <p:nvPr/>
            </p:nvSpPr>
            <p:spPr bwMode="auto">
              <a:xfrm>
                <a:off x="5475" y="2840"/>
                <a:ext cx="1" cy="41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79"/>
              <p:cNvSpPr>
                <a:spLocks noChangeShapeType="1"/>
              </p:cNvSpPr>
              <p:nvPr/>
            </p:nvSpPr>
            <p:spPr bwMode="auto">
              <a:xfrm>
                <a:off x="5925" y="2840"/>
                <a:ext cx="1" cy="41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80"/>
              <p:cNvSpPr>
                <a:spLocks noChangeShapeType="1"/>
              </p:cNvSpPr>
              <p:nvPr/>
            </p:nvSpPr>
            <p:spPr bwMode="auto">
              <a:xfrm>
                <a:off x="6360" y="2825"/>
                <a:ext cx="1" cy="41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81"/>
            <p:cNvGrpSpPr>
              <a:grpSpLocks/>
            </p:cNvGrpSpPr>
            <p:nvPr/>
          </p:nvGrpSpPr>
          <p:grpSpPr bwMode="auto">
            <a:xfrm>
              <a:off x="1443" y="1392"/>
              <a:ext cx="1715" cy="258"/>
              <a:chOff x="986" y="1392"/>
              <a:chExt cx="1715" cy="258"/>
            </a:xfrm>
          </p:grpSpPr>
          <p:sp>
            <p:nvSpPr>
              <p:cNvPr id="41061" name="Rectangle 82"/>
              <p:cNvSpPr>
                <a:spLocks noChangeArrowheads="1"/>
              </p:cNvSpPr>
              <p:nvPr/>
            </p:nvSpPr>
            <p:spPr bwMode="auto">
              <a:xfrm>
                <a:off x="986" y="1401"/>
                <a:ext cx="1715" cy="249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62" name="Line 83"/>
              <p:cNvSpPr>
                <a:spLocks noChangeShapeType="1"/>
              </p:cNvSpPr>
              <p:nvPr/>
            </p:nvSpPr>
            <p:spPr bwMode="auto">
              <a:xfrm>
                <a:off x="1222" y="1401"/>
                <a:ext cx="1" cy="2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3" name="Line 84"/>
              <p:cNvSpPr>
                <a:spLocks noChangeShapeType="1"/>
              </p:cNvSpPr>
              <p:nvPr/>
            </p:nvSpPr>
            <p:spPr bwMode="auto">
              <a:xfrm>
                <a:off x="1437" y="1401"/>
                <a:ext cx="0" cy="2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4" name="Line 85"/>
              <p:cNvSpPr>
                <a:spLocks noChangeShapeType="1"/>
              </p:cNvSpPr>
              <p:nvPr/>
            </p:nvSpPr>
            <p:spPr bwMode="auto">
              <a:xfrm>
                <a:off x="1673" y="1401"/>
                <a:ext cx="0" cy="2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5" name="Line 86"/>
              <p:cNvSpPr>
                <a:spLocks noChangeShapeType="1"/>
              </p:cNvSpPr>
              <p:nvPr/>
            </p:nvSpPr>
            <p:spPr bwMode="auto">
              <a:xfrm>
                <a:off x="1926" y="1392"/>
                <a:ext cx="1" cy="2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6" name="Line 87"/>
              <p:cNvSpPr>
                <a:spLocks noChangeShapeType="1"/>
              </p:cNvSpPr>
              <p:nvPr/>
            </p:nvSpPr>
            <p:spPr bwMode="auto">
              <a:xfrm>
                <a:off x="2201" y="1392"/>
                <a:ext cx="1" cy="2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7" name="Line 88"/>
              <p:cNvSpPr>
                <a:spLocks noChangeShapeType="1"/>
              </p:cNvSpPr>
              <p:nvPr/>
            </p:nvSpPr>
            <p:spPr bwMode="auto">
              <a:xfrm>
                <a:off x="2455" y="1401"/>
                <a:ext cx="0" cy="2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89"/>
            <p:cNvGrpSpPr>
              <a:grpSpLocks/>
            </p:cNvGrpSpPr>
            <p:nvPr/>
          </p:nvGrpSpPr>
          <p:grpSpPr bwMode="auto">
            <a:xfrm>
              <a:off x="2124" y="1636"/>
              <a:ext cx="1811" cy="241"/>
              <a:chOff x="1667" y="1636"/>
              <a:chExt cx="1811" cy="241"/>
            </a:xfrm>
          </p:grpSpPr>
          <p:sp>
            <p:nvSpPr>
              <p:cNvPr id="41054" name="Rectangle 90"/>
              <p:cNvSpPr>
                <a:spLocks noChangeArrowheads="1"/>
              </p:cNvSpPr>
              <p:nvPr/>
            </p:nvSpPr>
            <p:spPr bwMode="auto">
              <a:xfrm>
                <a:off x="1667" y="1646"/>
                <a:ext cx="1811" cy="23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55" name="Line 91"/>
              <p:cNvSpPr>
                <a:spLocks noChangeShapeType="1"/>
              </p:cNvSpPr>
              <p:nvPr/>
            </p:nvSpPr>
            <p:spPr bwMode="auto">
              <a:xfrm>
                <a:off x="1932" y="1645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6" name="Line 92"/>
              <p:cNvSpPr>
                <a:spLocks noChangeShapeType="1"/>
              </p:cNvSpPr>
              <p:nvPr/>
            </p:nvSpPr>
            <p:spPr bwMode="auto">
              <a:xfrm>
                <a:off x="2196" y="1637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7" name="Line 93"/>
              <p:cNvSpPr>
                <a:spLocks noChangeShapeType="1"/>
              </p:cNvSpPr>
              <p:nvPr/>
            </p:nvSpPr>
            <p:spPr bwMode="auto">
              <a:xfrm>
                <a:off x="2449" y="1646"/>
                <a:ext cx="1" cy="23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8" name="Line 94"/>
              <p:cNvSpPr>
                <a:spLocks noChangeShapeType="1"/>
              </p:cNvSpPr>
              <p:nvPr/>
            </p:nvSpPr>
            <p:spPr bwMode="auto">
              <a:xfrm>
                <a:off x="2963" y="1637"/>
                <a:ext cx="0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9" name="Line 95"/>
              <p:cNvSpPr>
                <a:spLocks noChangeShapeType="1"/>
              </p:cNvSpPr>
              <p:nvPr/>
            </p:nvSpPr>
            <p:spPr bwMode="auto">
              <a:xfrm>
                <a:off x="3230" y="1646"/>
                <a:ext cx="0" cy="23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0" name="Line 96"/>
              <p:cNvSpPr>
                <a:spLocks noChangeShapeType="1"/>
              </p:cNvSpPr>
              <p:nvPr/>
            </p:nvSpPr>
            <p:spPr bwMode="auto">
              <a:xfrm>
                <a:off x="2701" y="1636"/>
                <a:ext cx="1" cy="23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97"/>
            <p:cNvGrpSpPr>
              <a:grpSpLocks/>
            </p:cNvGrpSpPr>
            <p:nvPr/>
          </p:nvGrpSpPr>
          <p:grpSpPr bwMode="auto">
            <a:xfrm>
              <a:off x="2390" y="1866"/>
              <a:ext cx="2074" cy="263"/>
              <a:chOff x="1933" y="1866"/>
              <a:chExt cx="2074" cy="263"/>
            </a:xfrm>
          </p:grpSpPr>
          <p:sp>
            <p:nvSpPr>
              <p:cNvPr id="41046" name="Rectangle 98"/>
              <p:cNvSpPr>
                <a:spLocks noChangeArrowheads="1"/>
              </p:cNvSpPr>
              <p:nvPr/>
            </p:nvSpPr>
            <p:spPr bwMode="auto">
              <a:xfrm>
                <a:off x="1933" y="1868"/>
                <a:ext cx="2074" cy="24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47" name="Line 99"/>
              <p:cNvSpPr>
                <a:spLocks noChangeShapeType="1"/>
              </p:cNvSpPr>
              <p:nvPr/>
            </p:nvSpPr>
            <p:spPr bwMode="auto">
              <a:xfrm>
                <a:off x="2191" y="1881"/>
                <a:ext cx="1" cy="2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8" name="Line 100"/>
              <p:cNvSpPr>
                <a:spLocks noChangeShapeType="1"/>
              </p:cNvSpPr>
              <p:nvPr/>
            </p:nvSpPr>
            <p:spPr bwMode="auto">
              <a:xfrm>
                <a:off x="2454" y="1885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9" name="Line 101"/>
              <p:cNvSpPr>
                <a:spLocks noChangeShapeType="1"/>
              </p:cNvSpPr>
              <p:nvPr/>
            </p:nvSpPr>
            <p:spPr bwMode="auto">
              <a:xfrm>
                <a:off x="2700" y="1885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0" name="Line 102"/>
              <p:cNvSpPr>
                <a:spLocks noChangeShapeType="1"/>
              </p:cNvSpPr>
              <p:nvPr/>
            </p:nvSpPr>
            <p:spPr bwMode="auto">
              <a:xfrm>
                <a:off x="2966" y="1877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1" name="Line 103"/>
              <p:cNvSpPr>
                <a:spLocks noChangeShapeType="1"/>
              </p:cNvSpPr>
              <p:nvPr/>
            </p:nvSpPr>
            <p:spPr bwMode="auto">
              <a:xfrm>
                <a:off x="3217" y="1869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2" name="Line 104"/>
              <p:cNvSpPr>
                <a:spLocks noChangeShapeType="1"/>
              </p:cNvSpPr>
              <p:nvPr/>
            </p:nvSpPr>
            <p:spPr bwMode="auto">
              <a:xfrm>
                <a:off x="3482" y="1874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3" name="Line 105"/>
              <p:cNvSpPr>
                <a:spLocks noChangeShapeType="1"/>
              </p:cNvSpPr>
              <p:nvPr/>
            </p:nvSpPr>
            <p:spPr bwMode="auto">
              <a:xfrm>
                <a:off x="3721" y="1866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06"/>
            <p:cNvGrpSpPr>
              <a:grpSpLocks/>
            </p:cNvGrpSpPr>
            <p:nvPr/>
          </p:nvGrpSpPr>
          <p:grpSpPr bwMode="auto">
            <a:xfrm>
              <a:off x="1625" y="2103"/>
              <a:ext cx="2062" cy="272"/>
              <a:chOff x="1427" y="2103"/>
              <a:chExt cx="2062" cy="272"/>
            </a:xfrm>
          </p:grpSpPr>
          <p:sp>
            <p:nvSpPr>
              <p:cNvPr id="41038" name="Rectangle 107"/>
              <p:cNvSpPr>
                <a:spLocks noChangeArrowheads="1"/>
              </p:cNvSpPr>
              <p:nvPr/>
            </p:nvSpPr>
            <p:spPr bwMode="auto">
              <a:xfrm>
                <a:off x="1427" y="2113"/>
                <a:ext cx="2062" cy="258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39" name="Line 108"/>
              <p:cNvSpPr>
                <a:spLocks noChangeShapeType="1"/>
              </p:cNvSpPr>
              <p:nvPr/>
            </p:nvSpPr>
            <p:spPr bwMode="auto">
              <a:xfrm>
                <a:off x="1720" y="2113"/>
                <a:ext cx="1" cy="25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0" name="Line 109"/>
              <p:cNvSpPr>
                <a:spLocks noChangeShapeType="1"/>
              </p:cNvSpPr>
              <p:nvPr/>
            </p:nvSpPr>
            <p:spPr bwMode="auto">
              <a:xfrm>
                <a:off x="1943" y="2113"/>
                <a:ext cx="1" cy="25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1" name="Line 110"/>
              <p:cNvSpPr>
                <a:spLocks noChangeShapeType="1"/>
              </p:cNvSpPr>
              <p:nvPr/>
            </p:nvSpPr>
            <p:spPr bwMode="auto">
              <a:xfrm>
                <a:off x="2200" y="2113"/>
                <a:ext cx="0" cy="25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2" name="Line 111"/>
              <p:cNvSpPr>
                <a:spLocks noChangeShapeType="1"/>
              </p:cNvSpPr>
              <p:nvPr/>
            </p:nvSpPr>
            <p:spPr bwMode="auto">
              <a:xfrm>
                <a:off x="2451" y="2103"/>
                <a:ext cx="1" cy="25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3" name="Line 112"/>
              <p:cNvSpPr>
                <a:spLocks noChangeShapeType="1"/>
              </p:cNvSpPr>
              <p:nvPr/>
            </p:nvSpPr>
            <p:spPr bwMode="auto">
              <a:xfrm>
                <a:off x="2705" y="2103"/>
                <a:ext cx="2" cy="25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4" name="Line 113"/>
              <p:cNvSpPr>
                <a:spLocks noChangeShapeType="1"/>
              </p:cNvSpPr>
              <p:nvPr/>
            </p:nvSpPr>
            <p:spPr bwMode="auto">
              <a:xfrm>
                <a:off x="2975" y="2113"/>
                <a:ext cx="0" cy="25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5" name="Line 114"/>
              <p:cNvSpPr>
                <a:spLocks noChangeShapeType="1"/>
              </p:cNvSpPr>
              <p:nvPr/>
            </p:nvSpPr>
            <p:spPr bwMode="auto">
              <a:xfrm>
                <a:off x="3215" y="2131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115"/>
            <p:cNvGrpSpPr>
              <a:grpSpLocks/>
            </p:cNvGrpSpPr>
            <p:nvPr/>
          </p:nvGrpSpPr>
          <p:grpSpPr bwMode="auto">
            <a:xfrm>
              <a:off x="1622" y="2352"/>
              <a:ext cx="1527" cy="295"/>
              <a:chOff x="1165" y="2352"/>
              <a:chExt cx="1527" cy="295"/>
            </a:xfrm>
          </p:grpSpPr>
          <p:sp>
            <p:nvSpPr>
              <p:cNvPr id="41032" name="Rectangle 116"/>
              <p:cNvSpPr>
                <a:spLocks noChangeArrowheads="1"/>
              </p:cNvSpPr>
              <p:nvPr/>
            </p:nvSpPr>
            <p:spPr bwMode="auto">
              <a:xfrm>
                <a:off x="1165" y="2369"/>
                <a:ext cx="1527" cy="246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33" name="Line 117"/>
              <p:cNvSpPr>
                <a:spLocks noChangeShapeType="1"/>
              </p:cNvSpPr>
              <p:nvPr/>
            </p:nvSpPr>
            <p:spPr bwMode="auto">
              <a:xfrm>
                <a:off x="1942" y="2369"/>
                <a:ext cx="1" cy="27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4" name="Line 118"/>
              <p:cNvSpPr>
                <a:spLocks noChangeShapeType="1"/>
              </p:cNvSpPr>
              <p:nvPr/>
            </p:nvSpPr>
            <p:spPr bwMode="auto">
              <a:xfrm>
                <a:off x="2195" y="2369"/>
                <a:ext cx="1" cy="27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5" name="Line 119"/>
              <p:cNvSpPr>
                <a:spLocks noChangeShapeType="1"/>
              </p:cNvSpPr>
              <p:nvPr/>
            </p:nvSpPr>
            <p:spPr bwMode="auto">
              <a:xfrm>
                <a:off x="1680" y="2365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6" name="Line 120"/>
              <p:cNvSpPr>
                <a:spLocks noChangeShapeType="1"/>
              </p:cNvSpPr>
              <p:nvPr/>
            </p:nvSpPr>
            <p:spPr bwMode="auto">
              <a:xfrm>
                <a:off x="1462" y="2383"/>
                <a:ext cx="1" cy="24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7" name="Line 121"/>
              <p:cNvSpPr>
                <a:spLocks noChangeShapeType="1"/>
              </p:cNvSpPr>
              <p:nvPr/>
            </p:nvSpPr>
            <p:spPr bwMode="auto">
              <a:xfrm>
                <a:off x="2448" y="2352"/>
                <a:ext cx="1" cy="27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122"/>
            <p:cNvGrpSpPr>
              <a:grpSpLocks/>
            </p:cNvGrpSpPr>
            <p:nvPr/>
          </p:nvGrpSpPr>
          <p:grpSpPr bwMode="auto">
            <a:xfrm>
              <a:off x="1927" y="2605"/>
              <a:ext cx="2240" cy="262"/>
              <a:chOff x="1470" y="2605"/>
              <a:chExt cx="2240" cy="262"/>
            </a:xfrm>
          </p:grpSpPr>
          <p:sp>
            <p:nvSpPr>
              <p:cNvPr id="41023" name="Rectangle 123"/>
              <p:cNvSpPr>
                <a:spLocks noChangeArrowheads="1"/>
              </p:cNvSpPr>
              <p:nvPr/>
            </p:nvSpPr>
            <p:spPr bwMode="auto">
              <a:xfrm>
                <a:off x="1470" y="2614"/>
                <a:ext cx="2240" cy="249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41024" name="Line 124"/>
              <p:cNvSpPr>
                <a:spLocks noChangeShapeType="1"/>
              </p:cNvSpPr>
              <p:nvPr/>
            </p:nvSpPr>
            <p:spPr bwMode="auto">
              <a:xfrm>
                <a:off x="1679" y="2614"/>
                <a:ext cx="0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5" name="Line 125"/>
              <p:cNvSpPr>
                <a:spLocks noChangeShapeType="1"/>
              </p:cNvSpPr>
              <p:nvPr/>
            </p:nvSpPr>
            <p:spPr bwMode="auto">
              <a:xfrm>
                <a:off x="1944" y="2614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6" name="Line 126"/>
              <p:cNvSpPr>
                <a:spLocks noChangeShapeType="1"/>
              </p:cNvSpPr>
              <p:nvPr/>
            </p:nvSpPr>
            <p:spPr bwMode="auto">
              <a:xfrm>
                <a:off x="2192" y="2614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7" name="Line 127"/>
              <p:cNvSpPr>
                <a:spLocks noChangeShapeType="1"/>
              </p:cNvSpPr>
              <p:nvPr/>
            </p:nvSpPr>
            <p:spPr bwMode="auto">
              <a:xfrm>
                <a:off x="2444" y="2605"/>
                <a:ext cx="1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8" name="Line 128"/>
              <p:cNvSpPr>
                <a:spLocks noChangeShapeType="1"/>
              </p:cNvSpPr>
              <p:nvPr/>
            </p:nvSpPr>
            <p:spPr bwMode="auto">
              <a:xfrm>
                <a:off x="2705" y="2605"/>
                <a:ext cx="1" cy="23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9" name="Line 129"/>
              <p:cNvSpPr>
                <a:spLocks noChangeShapeType="1"/>
              </p:cNvSpPr>
              <p:nvPr/>
            </p:nvSpPr>
            <p:spPr bwMode="auto">
              <a:xfrm>
                <a:off x="2957" y="2614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0" name="Line 130"/>
              <p:cNvSpPr>
                <a:spLocks noChangeShapeType="1"/>
              </p:cNvSpPr>
              <p:nvPr/>
            </p:nvSpPr>
            <p:spPr bwMode="auto">
              <a:xfrm>
                <a:off x="3209" y="2614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1" name="Line 131"/>
              <p:cNvSpPr>
                <a:spLocks noChangeShapeType="1"/>
              </p:cNvSpPr>
              <p:nvPr/>
            </p:nvSpPr>
            <p:spPr bwMode="auto">
              <a:xfrm>
                <a:off x="3478" y="2629"/>
                <a:ext cx="1" cy="2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132"/>
          <p:cNvGrpSpPr>
            <a:grpSpLocks/>
          </p:cNvGrpSpPr>
          <p:nvPr/>
        </p:nvGrpSpPr>
        <p:grpSpPr bwMode="auto">
          <a:xfrm>
            <a:off x="3392488" y="4516438"/>
            <a:ext cx="2019300" cy="427037"/>
            <a:chOff x="1680" y="2832"/>
            <a:chExt cx="1272" cy="269"/>
          </a:xfrm>
        </p:grpSpPr>
        <p:sp>
          <p:nvSpPr>
            <p:cNvPr id="41007" name="Line 133"/>
            <p:cNvSpPr>
              <a:spLocks noChangeShapeType="1"/>
            </p:cNvSpPr>
            <p:nvPr/>
          </p:nvSpPr>
          <p:spPr bwMode="auto">
            <a:xfrm>
              <a:off x="1951" y="2850"/>
              <a:ext cx="0" cy="2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8" name="Line 134"/>
            <p:cNvSpPr>
              <a:spLocks noChangeShapeType="1"/>
            </p:cNvSpPr>
            <p:nvPr/>
          </p:nvSpPr>
          <p:spPr bwMode="auto">
            <a:xfrm>
              <a:off x="2190" y="2850"/>
              <a:ext cx="1" cy="23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9" name="Line 135"/>
            <p:cNvSpPr>
              <a:spLocks noChangeShapeType="1"/>
            </p:cNvSpPr>
            <p:nvPr/>
          </p:nvSpPr>
          <p:spPr bwMode="auto">
            <a:xfrm>
              <a:off x="2451" y="2863"/>
              <a:ext cx="1" cy="23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0" name="Line 136"/>
            <p:cNvSpPr>
              <a:spLocks noChangeShapeType="1"/>
            </p:cNvSpPr>
            <p:nvPr/>
          </p:nvSpPr>
          <p:spPr bwMode="auto">
            <a:xfrm>
              <a:off x="2703" y="2854"/>
              <a:ext cx="1" cy="2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1" name="Line 137"/>
            <p:cNvSpPr>
              <a:spLocks noChangeShapeType="1"/>
            </p:cNvSpPr>
            <p:nvPr/>
          </p:nvSpPr>
          <p:spPr bwMode="auto">
            <a:xfrm>
              <a:off x="2951" y="2854"/>
              <a:ext cx="1" cy="2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2" name="Line 138"/>
            <p:cNvSpPr>
              <a:spLocks noChangeShapeType="1"/>
            </p:cNvSpPr>
            <p:nvPr/>
          </p:nvSpPr>
          <p:spPr bwMode="auto">
            <a:xfrm>
              <a:off x="1680" y="2832"/>
              <a:ext cx="1" cy="23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019" name="Text Box 139"/>
          <p:cNvSpPr txBox="1">
            <a:spLocks noChangeArrowheads="1"/>
          </p:cNvSpPr>
          <p:nvPr/>
        </p:nvSpPr>
        <p:spPr bwMode="auto">
          <a:xfrm>
            <a:off x="3084513" y="4567238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B   À    L 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A</a:t>
            </a:r>
            <a:r>
              <a:rPr lang="en-US" sz="1800">
                <a:solidFill>
                  <a:srgbClr val="000000"/>
                </a:solidFill>
                <a:latin typeface="Arial" charset="0"/>
              </a:rPr>
              <a:t>    M   Ô    N</a:t>
            </a: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35020" name="Text Box 140"/>
          <p:cNvSpPr txBox="1">
            <a:spLocks noChangeArrowheads="1"/>
          </p:cNvSpPr>
          <p:nvPr/>
        </p:nvSpPr>
        <p:spPr bwMode="auto">
          <a:xfrm>
            <a:off x="2300288" y="2211388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en-US" sz="1800">
                <a:latin typeface="Arial" charset="0"/>
              </a:rPr>
              <a:t>S    A   H   U    Ỳ 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N </a:t>
            </a:r>
            <a:r>
              <a:rPr lang="en-US" sz="1800">
                <a:latin typeface="Arial" charset="0"/>
              </a:rPr>
              <a:t>   H</a:t>
            </a:r>
          </a:p>
        </p:txBody>
      </p:sp>
      <p:sp>
        <p:nvSpPr>
          <p:cNvPr id="635021" name="Text Box 141"/>
          <p:cNvSpPr txBox="1">
            <a:spLocks noChangeArrowheads="1"/>
          </p:cNvSpPr>
          <p:nvPr/>
        </p:nvSpPr>
        <p:spPr bwMode="auto">
          <a:xfrm>
            <a:off x="3332163" y="2624138"/>
            <a:ext cx="2978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 K    H 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U</a:t>
            </a:r>
            <a:r>
              <a:rPr lang="en-US" sz="1800">
                <a:solidFill>
                  <a:srgbClr val="000000"/>
                </a:solidFill>
                <a:latin typeface="Arial" charset="0"/>
              </a:rPr>
              <a:t>    L    I      Ê   N</a:t>
            </a:r>
            <a:endParaRPr lang="en-US" sz="1800">
              <a:latin typeface="Arial" charset="0"/>
            </a:endParaRPr>
          </a:p>
        </p:txBody>
      </p:sp>
      <p:sp>
        <p:nvSpPr>
          <p:cNvPr id="635022" name="Text Box 142"/>
          <p:cNvSpPr txBox="1">
            <a:spLocks noChangeArrowheads="1"/>
          </p:cNvSpPr>
          <p:nvPr/>
        </p:nvSpPr>
        <p:spPr bwMode="auto">
          <a:xfrm>
            <a:off x="3810000" y="3009900"/>
            <a:ext cx="388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Arial" charset="0"/>
              </a:rPr>
              <a:t>H 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O </a:t>
            </a:r>
            <a:r>
              <a:rPr lang="en-US" sz="1800">
                <a:latin typeface="Arial" charset="0"/>
              </a:rPr>
              <a:t>   À    N    H    S    Ơ    N</a:t>
            </a:r>
          </a:p>
        </p:txBody>
      </p:sp>
      <p:sp>
        <p:nvSpPr>
          <p:cNvPr id="635023" name="Text Box 143"/>
          <p:cNvSpPr txBox="1">
            <a:spLocks noChangeArrowheads="1"/>
          </p:cNvSpPr>
          <p:nvPr/>
        </p:nvSpPr>
        <p:spPr bwMode="auto">
          <a:xfrm>
            <a:off x="2570163" y="3408363"/>
            <a:ext cx="373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G    I     A    O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 C</a:t>
            </a:r>
            <a:r>
              <a:rPr lang="en-US" sz="1800">
                <a:latin typeface="Arial" charset="0"/>
              </a:rPr>
              <a:t>    H    Â   U</a:t>
            </a:r>
          </a:p>
        </p:txBody>
      </p:sp>
      <p:sp>
        <p:nvSpPr>
          <p:cNvPr id="635024" name="Text Box 144"/>
          <p:cNvSpPr txBox="1">
            <a:spLocks noChangeArrowheads="1"/>
          </p:cNvSpPr>
          <p:nvPr/>
        </p:nvSpPr>
        <p:spPr bwMode="auto">
          <a:xfrm>
            <a:off x="2624138" y="3792538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Arial" charset="0"/>
              </a:rPr>
              <a:t>Đ    Á    N    H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C</a:t>
            </a:r>
            <a:r>
              <a:rPr lang="en-US" sz="1800">
                <a:latin typeface="Arial" charset="0"/>
              </a:rPr>
              <a:t>    Á</a:t>
            </a:r>
          </a:p>
        </p:txBody>
      </p:sp>
      <p:sp>
        <p:nvSpPr>
          <p:cNvPr id="635025" name="Text Box 145"/>
          <p:cNvSpPr txBox="1">
            <a:spLocks noChangeArrowheads="1"/>
          </p:cNvSpPr>
          <p:nvPr/>
        </p:nvSpPr>
        <p:spPr bwMode="auto">
          <a:xfrm>
            <a:off x="2971800" y="4184650"/>
            <a:ext cx="47244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Arial" charset="0"/>
              </a:rPr>
              <a:t> S     I    N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 H</a:t>
            </a:r>
            <a:r>
              <a:rPr lang="en-US" sz="1800">
                <a:latin typeface="Arial" charset="0"/>
              </a:rPr>
              <a:t>    A    P    U    R    A</a:t>
            </a:r>
          </a:p>
        </p:txBody>
      </p:sp>
      <p:sp>
        <p:nvSpPr>
          <p:cNvPr id="635026" name="Text Box 146"/>
          <p:cNvSpPr txBox="1">
            <a:spLocks noChangeArrowheads="1"/>
          </p:cNvSpPr>
          <p:nvPr/>
        </p:nvSpPr>
        <p:spPr bwMode="auto">
          <a:xfrm>
            <a:off x="4224338" y="49530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FF3300"/>
                </a:solidFill>
                <a:latin typeface="Arial" charset="0"/>
              </a:rPr>
              <a:t>M </a:t>
            </a:r>
            <a:r>
              <a:rPr lang="en-US" sz="18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1800">
                <a:latin typeface="Arial" charset="0"/>
              </a:rPr>
              <a:t>Ỹ   S    Ơ   N</a:t>
            </a:r>
          </a:p>
        </p:txBody>
      </p:sp>
      <p:sp>
        <p:nvSpPr>
          <p:cNvPr id="635027" name="Text Box 147"/>
          <p:cNvSpPr txBox="1">
            <a:spLocks noChangeArrowheads="1"/>
          </p:cNvSpPr>
          <p:nvPr/>
        </p:nvSpPr>
        <p:spPr bwMode="auto">
          <a:xfrm>
            <a:off x="2590800" y="5354638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Arial" charset="0"/>
              </a:rPr>
              <a:t> L    Â    M   Ấ 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P </a:t>
            </a:r>
          </a:p>
        </p:txBody>
      </p:sp>
      <p:sp>
        <p:nvSpPr>
          <p:cNvPr id="635028" name="Text Box 148"/>
          <p:cNvSpPr txBox="1">
            <a:spLocks noChangeArrowheads="1"/>
          </p:cNvSpPr>
          <p:nvPr/>
        </p:nvSpPr>
        <p:spPr bwMode="auto">
          <a:xfrm>
            <a:off x="1336675" y="5735638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 T    R    Ồ    N    G    L   Ú   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A</a:t>
            </a:r>
            <a:r>
              <a:rPr lang="en-US" sz="1800">
                <a:solidFill>
                  <a:srgbClr val="000000"/>
                </a:solidFill>
                <a:latin typeface="Arial" charset="0"/>
              </a:rPr>
              <a:t>    N   Ư   Ớ   C</a:t>
            </a:r>
            <a:endParaRPr lang="en-US" sz="1800">
              <a:latin typeface="Arial" charset="0"/>
            </a:endParaRPr>
          </a:p>
        </p:txBody>
      </p:sp>
      <p:sp>
        <p:nvSpPr>
          <p:cNvPr id="635029" name="Text Box 149"/>
          <p:cNvSpPr txBox="1">
            <a:spLocks noChangeArrowheads="1"/>
          </p:cNvSpPr>
          <p:nvPr/>
        </p:nvSpPr>
        <p:spPr bwMode="auto">
          <a:xfrm>
            <a:off x="4191000" y="2209800"/>
            <a:ext cx="533400" cy="386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U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 P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700">
                <a:solidFill>
                  <a:srgbClr val="FF3300"/>
                </a:solidFill>
                <a:latin typeface="Arial" charset="0"/>
              </a:rPr>
              <a:t>A</a:t>
            </a:r>
          </a:p>
        </p:txBody>
      </p:sp>
      <p:sp>
        <p:nvSpPr>
          <p:cNvPr id="41006" name="WordArt 150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3581400" cy="1752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2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Trò chơi ô chữ</a:t>
            </a:r>
            <a:endParaRPr lang="en-US" sz="24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1573229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4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4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34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4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4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4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4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34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49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5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349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35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34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8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34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8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348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88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34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 nodeType="clickPar">
                      <p:stCondLst>
                        <p:cond delay="0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8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34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 nodeType="clickPar">
                      <p:stCondLst>
                        <p:cond delay="0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8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348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 nodeType="clickPar">
                      <p:stCondLst>
                        <p:cond delay="0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34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348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 nodeType="clickPar">
                      <p:stCondLst>
                        <p:cond delay="0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34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2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34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 nodeType="clickPar">
                      <p:stCondLst>
                        <p:cond delay="0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89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6349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5"/>
                  </p:tgtEl>
                </p:cond>
              </p:nextCondLst>
            </p:seq>
          </p:childTnLst>
        </p:cTn>
      </p:par>
    </p:tnLst>
    <p:bldLst>
      <p:bldP spid="635019" grpId="0"/>
      <p:bldP spid="635020" grpId="0"/>
      <p:bldP spid="635021" grpId="0"/>
      <p:bldP spid="635022" grpId="0"/>
      <p:bldP spid="635023" grpId="0"/>
      <p:bldP spid="635024" grpId="0"/>
      <p:bldP spid="635025" grpId="0"/>
      <p:bldP spid="635026" grpId="0"/>
      <p:bldP spid="635027" grpId="0"/>
      <p:bldP spid="635028" grpId="0"/>
      <p:bldP spid="6350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0266" y="523220"/>
            <a:ext cx="8973733" cy="3134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n-US" sz="21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1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AutoNum type="alphaUcPeriod"/>
            </a:pPr>
            <a:r>
              <a:rPr lang="en-US" sz="2400" dirty="0"/>
              <a:t>Pa-</a:t>
            </a:r>
            <a:r>
              <a:rPr lang="en-US" sz="2400" dirty="0" err="1"/>
              <a:t>lem</a:t>
            </a:r>
            <a:r>
              <a:rPr lang="en-US" sz="2400" dirty="0"/>
              <a:t>-bang.</a:t>
            </a:r>
          </a:p>
          <a:p>
            <a:pPr marL="342900" indent="-342900" algn="just">
              <a:lnSpc>
                <a:spcPct val="150000"/>
              </a:lnSpc>
              <a:buAutoNum type="alphaUcPeriod"/>
            </a:pP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Lạp</a:t>
            </a:r>
            <a:r>
              <a:rPr lang="en-US" sz="2800" dirty="0"/>
              <a:t>.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/>
              <a:t>C </a:t>
            </a:r>
            <a:r>
              <a:rPr lang="en-US" sz="2800" dirty="0" err="1" smtClean="0"/>
              <a:t>Nhật</a:t>
            </a:r>
            <a:r>
              <a:rPr lang="en-US" sz="2800" dirty="0" smtClean="0"/>
              <a:t> </a:t>
            </a:r>
            <a:r>
              <a:rPr lang="en-US" sz="2800" dirty="0"/>
              <a:t>Nam.</a:t>
            </a:r>
          </a:p>
          <a:p>
            <a:pPr algn="just">
              <a:lnSpc>
                <a:spcPct val="150000"/>
              </a:lnSpc>
            </a:pP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/>
              <a:t>Lâm</a:t>
            </a:r>
            <a:r>
              <a:rPr lang="en-US" sz="2400" dirty="0"/>
              <a:t> </a:t>
            </a:r>
            <a:r>
              <a:rPr lang="en-US" sz="2400" dirty="0" err="1"/>
              <a:t>Ấp</a:t>
            </a:r>
            <a:r>
              <a:rPr lang="en-US" sz="2400" dirty="0"/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 rot="10800000" flipV="1">
            <a:off x="304800" y="2971800"/>
            <a:ext cx="317500" cy="533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690" y="-197890"/>
            <a:ext cx="1449010" cy="1136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622300" y="0"/>
            <a:ext cx="734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3810000"/>
            <a:ext cx="8991599" cy="304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1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1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1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</a:rPr>
              <a:t>Thế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kỉ</a:t>
            </a:r>
            <a:r>
              <a:rPr lang="en-US" sz="2000" b="1" dirty="0">
                <a:solidFill>
                  <a:srgbClr val="C00000"/>
                </a:solidFill>
              </a:rPr>
              <a:t> IX, </a:t>
            </a:r>
            <a:r>
              <a:rPr lang="en-US" sz="2000" b="1" dirty="0" err="1">
                <a:solidFill>
                  <a:srgbClr val="C00000"/>
                </a:solidFill>
              </a:rPr>
              <a:t>người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Chăm</a:t>
            </a:r>
            <a:r>
              <a:rPr lang="en-US" sz="2000" b="1" dirty="0">
                <a:solidFill>
                  <a:srgbClr val="C00000"/>
                </a:solidFill>
              </a:rPr>
              <a:t>-pa </a:t>
            </a:r>
            <a:r>
              <a:rPr lang="en-US" sz="2000" b="1" dirty="0" err="1">
                <a:solidFill>
                  <a:srgbClr val="C00000"/>
                </a:solidFill>
              </a:rPr>
              <a:t>chuyển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Kinh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đô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từ</a:t>
            </a:r>
            <a:r>
              <a:rPr lang="en-US" sz="2000" b="1" dirty="0">
                <a:solidFill>
                  <a:srgbClr val="C00000"/>
                </a:solidFill>
              </a:rPr>
              <a:t> Vi-</a:t>
            </a:r>
            <a:r>
              <a:rPr lang="en-US" sz="2000" b="1" dirty="0" err="1">
                <a:solidFill>
                  <a:srgbClr val="C00000"/>
                </a:solidFill>
              </a:rPr>
              <a:t>ra</a:t>
            </a:r>
            <a:r>
              <a:rPr lang="en-US" sz="2000" b="1" dirty="0">
                <a:solidFill>
                  <a:srgbClr val="C00000"/>
                </a:solidFill>
              </a:rPr>
              <a:t>-</a:t>
            </a:r>
            <a:r>
              <a:rPr lang="en-US" sz="2000" b="1" dirty="0" err="1">
                <a:solidFill>
                  <a:srgbClr val="C00000"/>
                </a:solidFill>
              </a:rPr>
              <a:t>pu-ra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về</a:t>
            </a:r>
            <a:r>
              <a:rPr lang="en-US" sz="2000" b="1" dirty="0" smtClean="0">
                <a:solidFill>
                  <a:srgbClr val="C00000"/>
                </a:solidFill>
              </a:rPr>
              <a:t> 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/>
              <a:t>A. </a:t>
            </a:r>
            <a:r>
              <a:rPr lang="en-US" sz="2400" dirty="0" smtClean="0"/>
              <a:t>Sin-ha-</a:t>
            </a:r>
            <a:r>
              <a:rPr lang="en-US" sz="2400" dirty="0" err="1" smtClean="0"/>
              <a:t>pu</a:t>
            </a:r>
            <a:r>
              <a:rPr lang="en-US" sz="2400" dirty="0" smtClean="0"/>
              <a:t>-</a:t>
            </a:r>
            <a:r>
              <a:rPr lang="en-US" sz="2400" dirty="0" err="1" smtClean="0"/>
              <a:t>ra.</a:t>
            </a:r>
            <a:endParaRPr lang="en-US" dirty="0" smtClean="0"/>
          </a:p>
          <a:p>
            <a:r>
              <a:rPr lang="en-US" dirty="0" smtClean="0"/>
              <a:t>B. </a:t>
            </a:r>
            <a:r>
              <a:rPr lang="en-US" sz="2400" dirty="0" smtClean="0"/>
              <a:t>Pi-</a:t>
            </a:r>
            <a:r>
              <a:rPr lang="en-US" sz="2400" dirty="0" err="1" smtClean="0"/>
              <a:t>rê</a:t>
            </a:r>
            <a:r>
              <a:rPr lang="en-US" sz="2400" dirty="0"/>
              <a:t>.</a:t>
            </a:r>
            <a:endParaRPr lang="en-US" dirty="0"/>
          </a:p>
          <a:p>
            <a:pPr algn="just">
              <a:lnSpc>
                <a:spcPct val="150000"/>
              </a:lnSpc>
            </a:pPr>
            <a:r>
              <a:rPr lang="en-US" dirty="0" smtClean="0"/>
              <a:t>C. </a:t>
            </a:r>
            <a:r>
              <a:rPr lang="en-US" sz="2400" dirty="0" smtClean="0"/>
              <a:t>Pa-</a:t>
            </a:r>
            <a:r>
              <a:rPr lang="en-US" sz="2400" dirty="0" err="1" smtClean="0"/>
              <a:t>lem</a:t>
            </a:r>
            <a:r>
              <a:rPr lang="en-US" sz="2400" dirty="0" smtClean="0"/>
              <a:t>-bang.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en-US" dirty="0" smtClean="0"/>
              <a:t>D. </a:t>
            </a:r>
            <a:r>
              <a:rPr lang="en-US" sz="2400" dirty="0" smtClean="0"/>
              <a:t>In-</a:t>
            </a:r>
            <a:r>
              <a:rPr lang="en-US" sz="2400" dirty="0" err="1" smtClean="0"/>
              <a:t>đra</a:t>
            </a:r>
            <a:r>
              <a:rPr lang="en-US" sz="2400" dirty="0" smtClean="0"/>
              <a:t>-</a:t>
            </a:r>
            <a:r>
              <a:rPr lang="en-US" sz="2400" dirty="0" err="1" smtClean="0"/>
              <a:t>pu-ra</a:t>
            </a:r>
            <a:r>
              <a:rPr lang="en-US" sz="2400" dirty="0"/>
              <a:t>.</a:t>
            </a:r>
            <a:endParaRPr lang="en-US" dirty="0"/>
          </a:p>
          <a:p>
            <a:pPr algn="just">
              <a:lnSpc>
                <a:spcPct val="150000"/>
              </a:lnSpc>
            </a:pPr>
            <a:endParaRPr lang="en-US" dirty="0" smtClean="0"/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9" y="5953801"/>
            <a:ext cx="524301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0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73711"/>
            <a:ext cx="2452528" cy="24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504" y="1295400"/>
            <a:ext cx="4359018" cy="2914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"/>
            <a:ext cx="990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620688"/>
            <a:ext cx="9144000" cy="5530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EEE10-6A6D-48B3-B644-39327E648A85}"/>
              </a:ext>
            </a:extLst>
          </p:cNvPr>
          <p:cNvSpPr txBox="1"/>
          <p:nvPr/>
        </p:nvSpPr>
        <p:spPr>
          <a:xfrm>
            <a:off x="762000" y="1828800"/>
            <a:ext cx="4800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nay? Di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UNESCO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"/>
            <a:ext cx="7848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* Những thành tựu văn hóa tiêu biểu của vương quốc Champa vẫn được bảo tồn đến nay như di tích: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- Mỹ Sơn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- Khương Mỹ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- Trà Kiệu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- Chánh Lộ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- Tháp Mẫm.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- Các lễ hội, tôn giáo, phong tục... vẫn được người Chăm ít nhiều bảo tồn và phát triển. Như lễ hội té nước, lễ hội Kate...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* Di tích văn hóa Chăm được UNESCO công nhận là di sản văn hóa thế giới là thánh địa Mỹ Sơn.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62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52400"/>
            <a:ext cx="5867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dẫn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en-US" altLang="en-US" sz="6000" b="1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endParaRPr lang="en-US" sz="4400" b="1" dirty="0"/>
          </a:p>
        </p:txBody>
      </p:sp>
      <p:sp>
        <p:nvSpPr>
          <p:cNvPr id="3" name="Rectangle 2"/>
          <p:cNvSpPr/>
          <p:nvPr/>
        </p:nvSpPr>
        <p:spPr>
          <a:xfrm>
            <a:off x="609600" y="1295400"/>
            <a:ext cx="769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Sưu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pa.</a:t>
            </a:r>
            <a:b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học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bài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cũ,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̉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lời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các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hỏi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sgk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/>
            </a:r>
            <a:b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21.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/>
            </a:r>
            <a:b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190562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8926" y="2438400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 smtClean="0">
                <a:ln/>
                <a:solidFill>
                  <a:srgbClr val="ED1E28"/>
                </a:solidFill>
              </a:rPr>
              <a:t>CHÚC </a:t>
            </a:r>
            <a:r>
              <a:rPr lang="en-US" sz="3600" b="1" dirty="0">
                <a:ln/>
                <a:solidFill>
                  <a:srgbClr val="ED1E28"/>
                </a:solidFill>
              </a:rPr>
              <a:t>CÁC EM HỌC TỐT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"/>
            <a:ext cx="990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77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4" descr="Soft_focus_sweet_flowers_JK136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WordArt 5"/>
          <p:cNvSpPr>
            <a:spLocks noChangeArrowheads="1" noChangeShapeType="1" noTextEdit="1"/>
          </p:cNvSpPr>
          <p:nvPr/>
        </p:nvSpPr>
        <p:spPr bwMode="auto">
          <a:xfrm>
            <a:off x="609600" y="1295400"/>
            <a:ext cx="81534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4796"/>
              </a:avLst>
            </a:prstTxWarp>
          </a:bodyPr>
          <a:lstStyle/>
          <a:p>
            <a:pPr algn="ctr"/>
            <a:endParaRPr lang="vi-VN" sz="36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 !</a:t>
            </a:r>
          </a:p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CÁC THẦY CÔ GIÁO VÀ CÁC EM !</a:t>
            </a:r>
            <a:endParaRPr lang="en-US" sz="36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5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8407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73711"/>
            <a:ext cx="2452528" cy="24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827" y="1513766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05" y="2772249"/>
            <a:ext cx="2999492" cy="72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"/>
            <a:ext cx="9906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007"/>
            <a:ext cx="4480948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2837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43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4500562" y="2214554"/>
            <a:ext cx="442915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CHAM-PA 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 THẾ KỈ II ĐẾN THẾ KỈ X ( TIẾP THEO )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21108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2700" y="954175"/>
            <a:ext cx="9433047" cy="6813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072" y="4484615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hoá tiêu biểu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D:\NĂM HỌC 2021-2022\TỔNG HỢP\maxresdefaul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72" y="1600200"/>
            <a:ext cx="3909528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23" y="4038600"/>
            <a:ext cx="1928327" cy="2524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50" y="4038600"/>
            <a:ext cx="1981200" cy="2519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68884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latin typeface="Arial"/>
              </a:rPr>
              <a:t>BÀI </a:t>
            </a:r>
            <a:r>
              <a:rPr lang="nl-NL" sz="2400" b="1" dirty="0" smtClean="0">
                <a:solidFill>
                  <a:srgbClr val="FF0000"/>
                </a:solidFill>
                <a:latin typeface="Arial"/>
              </a:rPr>
              <a:t>20. </a:t>
            </a:r>
            <a:r>
              <a:rPr lang="nl-NL" sz="2400" b="1" dirty="0">
                <a:solidFill>
                  <a:srgbClr val="FF0000"/>
                </a:solidFill>
                <a:latin typeface="Arial"/>
              </a:rPr>
              <a:t>VƯƠNG QUỐC </a:t>
            </a:r>
            <a:r>
              <a:rPr lang="nl-NL" sz="2400" b="1" dirty="0" smtClean="0">
                <a:solidFill>
                  <a:srgbClr val="FF0000"/>
                </a:solidFill>
                <a:latin typeface="Arial"/>
              </a:rPr>
              <a:t>CHĂM-PA </a:t>
            </a:r>
            <a:r>
              <a:rPr lang="nl-NL" sz="2400" b="1" dirty="0">
                <a:solidFill>
                  <a:srgbClr val="FF0000"/>
                </a:solidFill>
                <a:latin typeface="Arial"/>
              </a:rPr>
              <a:t>TỪ THẾ KÌ II ĐẾN THẾ </a:t>
            </a:r>
            <a:r>
              <a:rPr lang="nl-NL" sz="2400" b="1" dirty="0" smtClean="0">
                <a:solidFill>
                  <a:srgbClr val="FF0000"/>
                </a:solidFill>
                <a:latin typeface="Arial"/>
              </a:rPr>
              <a:t>KỈ </a:t>
            </a:r>
            <a:r>
              <a:rPr lang="nl-NL" sz="2400" b="1" dirty="0">
                <a:solidFill>
                  <a:srgbClr val="FF0000"/>
                </a:solidFill>
                <a:latin typeface="Arial"/>
              </a:rPr>
              <a:t>X</a:t>
            </a:r>
            <a:endParaRPr lang="en-US" sz="2400" b="1" dirty="0">
              <a:solidFill>
                <a:srgbClr val="FF0000"/>
              </a:solidFill>
              <a:latin typeface="Arial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072" y="2155786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nl-N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ra đời và quá trình phát triển của Vương quốc Chăm-pa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072" y="340003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nl-N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và tổ chức xã hội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72000"/>
            <a:ext cx="1949598" cy="16571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76600" y="74396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38100" y="12700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325169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thành tựu văn hóa tiêu biểu của cư dân Chăm-pa từ thế kỉ II đến thế kỉ 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X?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510915"/>
              </p:ext>
            </p:extLst>
          </p:nvPr>
        </p:nvGraphicFramePr>
        <p:xfrm>
          <a:off x="457200" y="2895599"/>
          <a:ext cx="8077200" cy="221892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5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35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2400" b="1" dirty="0" smtClean="0"/>
                        <a:t>      CHỮ</a:t>
                      </a:r>
                      <a:r>
                        <a:rPr lang="en-US" sz="2400" b="1" baseline="0" dirty="0" smtClean="0"/>
                        <a:t> VIẾT</a:t>
                      </a:r>
                      <a:endParaRPr lang="en-US" sz="2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TÔN</a:t>
                      </a:r>
                      <a:r>
                        <a:rPr lang="en-US" sz="2400" b="1" baseline="0" dirty="0" smtClean="0"/>
                        <a:t> GIÁO</a:t>
                      </a:r>
                      <a:endParaRPr lang="en-US" sz="2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NGHỆ</a:t>
                      </a:r>
                      <a:r>
                        <a:rPr lang="en-US" sz="2000" b="1" baseline="0" dirty="0" smtClean="0"/>
                        <a:t> THUẬT SÂN KHẤU</a:t>
                      </a:r>
                      <a:endParaRPr lang="en-US" sz="20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KIẾN</a:t>
                      </a:r>
                      <a:r>
                        <a:rPr lang="en-US" sz="2000" b="1" baseline="0" dirty="0" smtClean="0"/>
                        <a:t> TRÚC VÀ ĐIÊU KHẮC</a:t>
                      </a:r>
                      <a:endParaRPr lang="en-US" sz="20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"/>
            <a:ext cx="990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Arial"/>
              </a:rPr>
              <a:t>BÀI 20. VƯƠNG QUỐC CHĂM-PA TỪ THẾ KÌ II ĐẾN THẾ KỈ X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752600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362200"/>
            <a:ext cx="3733800" cy="3886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97400" y="2324100"/>
            <a:ext cx="3708400" cy="39243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6172200"/>
            <a:ext cx="2895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6172200"/>
            <a:ext cx="2895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9" y="8579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0070C0"/>
                </a:solidFill>
              </a:rPr>
              <a:t>III. Những thành tựu văn hoá tiêu biểu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381152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nl-NL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Chữ viết:</a:t>
            </a:r>
            <a:endParaRPr lang="en-US" sz="28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3" grpId="0"/>
      <p:bldP spid="7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1519</Words>
  <Application>Microsoft Office PowerPoint</Application>
  <PresentationFormat>On-screen Show (4:3)</PresentationFormat>
  <Paragraphs>227</Paragraphs>
  <Slides>35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微软雅黑</vt:lpstr>
      <vt:lpstr>宋体</vt:lpstr>
      <vt:lpstr>.VnAristote</vt:lpstr>
      <vt:lpstr>Arial</vt:lpstr>
      <vt:lpstr>Calibri</vt:lpstr>
      <vt:lpstr>Calibri Light</vt:lpstr>
      <vt:lpstr>Elsie</vt:lpstr>
      <vt:lpstr>Roboto</vt:lpstr>
      <vt:lpstr>Tahoma</vt:lpstr>
      <vt:lpstr>Times New Roman</vt:lpstr>
      <vt:lpstr>Wingdings</vt:lpstr>
      <vt:lpstr>3_Office Theme</vt:lpstr>
      <vt:lpstr>第一PPT，www.1ppt.com</vt:lpstr>
      <vt:lpstr>6_Office Theme</vt:lpstr>
      <vt:lpstr>2_第一PPT，www.1ppt.com</vt:lpstr>
      <vt:lpstr>3_第一PPT，www.1ppt.com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20. VƯƠNG QUỐC CHĂM-PA TỪ THẾ KÌ II ĐẾN THẾ KỈ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Kèn, một nhạc cụ không thể thiếu trong lễ hội </vt:lpstr>
      <vt:lpstr>Trang phục của thanh niên nam, nữ trong lễ hội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114</cp:revision>
  <dcterms:created xsi:type="dcterms:W3CDTF">2021-04-18T07:45:22Z</dcterms:created>
  <dcterms:modified xsi:type="dcterms:W3CDTF">2022-03-29T01:30:25Z</dcterms:modified>
</cp:coreProperties>
</file>